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05"/>
  </p:notesMasterIdLst>
  <p:sldIdLst>
    <p:sldId id="261" r:id="rId3"/>
    <p:sldId id="326" r:id="rId4"/>
    <p:sldId id="328" r:id="rId5"/>
    <p:sldId id="329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30" r:id="rId27"/>
    <p:sldId id="331" r:id="rId28"/>
    <p:sldId id="332" r:id="rId29"/>
    <p:sldId id="265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284" r:id="rId40"/>
    <p:sldId id="342" r:id="rId41"/>
    <p:sldId id="283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285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3" r:id="rId104"/>
  </p:sldIdLst>
  <p:sldSz cx="12192000" cy="6858000"/>
  <p:notesSz cx="6858000" cy="9144000"/>
  <p:custDataLst>
    <p:tags r:id="rId10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commentAuthors" Target="commentAuthor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8693622" y="1066231"/>
            <a:ext cx="2388359" cy="47255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58354" y="1279478"/>
            <a:ext cx="2441160" cy="42990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1881" y="-1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1881" y="3527945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>
            <a:spLocks noGrp="1"/>
          </p:cNvSpPr>
          <p:nvPr>
            <p:ph type="pic" idx="13"/>
          </p:nvPr>
        </p:nvSpPr>
        <p:spPr>
          <a:xfrm>
            <a:off x="3832850" y="-2"/>
            <a:ext cx="8359150" cy="57315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6782937" y="-1"/>
            <a:ext cx="3643954" cy="210175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5133" y="2346505"/>
            <a:ext cx="2769814" cy="45114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75964" y="1228298"/>
            <a:ext cx="4136864" cy="2920621"/>
          </a:xfrm>
          <a:prstGeom prst="rect">
            <a:avLst/>
          </a:prstGeom>
          <a:effectLst>
            <a:outerShdw blurRad="381000" dist="304800" dir="189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-1" y="1146411"/>
            <a:ext cx="6810235" cy="2975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82889" y="4380931"/>
            <a:ext cx="2347413" cy="24770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707324" y="948947"/>
            <a:ext cx="4960108" cy="496010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64523" y="0"/>
            <a:ext cx="483130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6136987" y="1294945"/>
            <a:ext cx="4999586" cy="43279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5"/>
          <p:cNvSpPr>
            <a:spLocks noGrp="1"/>
          </p:cNvSpPr>
          <p:nvPr>
            <p:ph type="pic" idx="13"/>
          </p:nvPr>
        </p:nvSpPr>
        <p:spPr>
          <a:xfrm>
            <a:off x="6196083" y="-13648"/>
            <a:ext cx="5995918" cy="687164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64273" y="844079"/>
            <a:ext cx="6414449" cy="51698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2"/>
          <p:cNvSpPr/>
          <p:nvPr/>
        </p:nvSpPr>
        <p:spPr>
          <a:xfrm>
            <a:off x="-1" y="561833"/>
            <a:ext cx="9751328" cy="262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14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709683" y="1214652"/>
            <a:ext cx="10772635" cy="2620371"/>
          </a:xfrm>
          <a:prstGeom prst="rect">
            <a:avLst/>
          </a:prstGeom>
          <a:effectLst>
            <a:outerShdw blurRad="381000" dist="190500" dir="135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630641" y="532263"/>
            <a:ext cx="10930719" cy="5991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6296166" y="532262"/>
            <a:ext cx="5265194" cy="5991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7014950" y="0"/>
            <a:ext cx="5177052" cy="442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6509983" y="1103762"/>
            <a:ext cx="4391083" cy="46504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400" y="3425588"/>
            <a:ext cx="4401728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3096" y="3425587"/>
            <a:ext cx="4401729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562063"/>
            <a:ext cx="4112525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00817" y="3562065"/>
            <a:ext cx="3564342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8000" y="791568"/>
            <a:ext cx="356434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09729" y="791568"/>
            <a:ext cx="598227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10233" y="796687"/>
            <a:ext cx="4339990" cy="5264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00" y="-1"/>
            <a:ext cx="3835021" cy="393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906602" y="2927444"/>
            <a:ext cx="3835022" cy="393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4"/>
          <p:cNvSpPr/>
          <p:nvPr/>
        </p:nvSpPr>
        <p:spPr>
          <a:xfrm>
            <a:off x="3234520" y="3115099"/>
            <a:ext cx="7574509" cy="283873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19368" y="3384644"/>
            <a:ext cx="3944203" cy="2299648"/>
          </a:xfrm>
          <a:prstGeom prst="rect">
            <a:avLst/>
          </a:prstGeom>
          <a:effectLst>
            <a:outerShdw blurRad="381000" dist="254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08327" y="2535072"/>
            <a:ext cx="2975213" cy="17878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08393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408460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reeform 3"/>
          <p:cNvSpPr/>
          <p:nvPr/>
        </p:nvSpPr>
        <p:spPr>
          <a:xfrm>
            <a:off x="6719247" y="0"/>
            <a:ext cx="5472753" cy="428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19248" y="2265528"/>
            <a:ext cx="3480180" cy="2169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Parallelogram 1"/>
          <p:cNvSpPr/>
          <p:nvPr/>
        </p:nvSpPr>
        <p:spPr>
          <a:xfrm>
            <a:off x="5101988" y="5513696"/>
            <a:ext cx="4353636" cy="134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444" y="0"/>
                </a:lnTo>
                <a:lnTo>
                  <a:pt x="21600" y="0"/>
                </a:lnTo>
                <a:lnTo>
                  <a:pt x="17156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0"/>
          <p:cNvSpPr/>
          <p:nvPr/>
        </p:nvSpPr>
        <p:spPr>
          <a:xfrm>
            <a:off x="-1" y="0"/>
            <a:ext cx="38896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153361" y="2338273"/>
            <a:ext cx="3251151" cy="2424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5"/>
          <p:cNvSpPr>
            <a:spLocks noGrp="1"/>
          </p:cNvSpPr>
          <p:nvPr>
            <p:ph type="pic" idx="13"/>
          </p:nvPr>
        </p:nvSpPr>
        <p:spPr>
          <a:xfrm>
            <a:off x="-1" y="-1"/>
            <a:ext cx="12192001" cy="6858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7"/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7779" y="1719397"/>
            <a:ext cx="2101756" cy="36441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31195" y="2611135"/>
            <a:ext cx="1459614" cy="26177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gonal Stripe 1"/>
          <p:cNvSpPr/>
          <p:nvPr/>
        </p:nvSpPr>
        <p:spPr>
          <a:xfrm flipV="1">
            <a:off x="0" y="1583140"/>
            <a:ext cx="7438029" cy="527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85054" y="2470341"/>
            <a:ext cx="1610702" cy="19482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19104" y="3760230"/>
            <a:ext cx="878125" cy="10621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"/>
          <p:cNvSpPr/>
          <p:nvPr/>
        </p:nvSpPr>
        <p:spPr>
          <a:xfrm flipH="1" flipV="1">
            <a:off x="8024883" y="-2"/>
            <a:ext cx="388961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2091" y="1536508"/>
            <a:ext cx="2856058" cy="3799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B1449C-65A3-4787-C6A5-DB96C59991A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DF1C821-7ADC-7730-5609-532A260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8756E7E-5322-3B40-1C0C-21E5ACA2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A25B18-68D6-13F7-421C-AB718A3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18" y="6217851"/>
            <a:ext cx="279882" cy="276999"/>
          </a:xfrm>
        </p:spPr>
        <p:txBody>
          <a:bodyPr/>
          <a:lstStyle>
            <a:lvl1pPr>
              <a:defRPr/>
            </a:lvl1pPr>
          </a:lstStyle>
          <a:p>
            <a:fld id="{40A7F133-320D-4CEA-82BA-CB0EDB2ED4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348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5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297" y="2866029"/>
            <a:ext cx="3616657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78489" y="3944203"/>
            <a:ext cx="3477904" cy="2913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09731" y="0"/>
            <a:ext cx="3616657" cy="3991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344" y="2866029"/>
            <a:ext cx="3616656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54638" y="4258100"/>
            <a:ext cx="3302759" cy="25999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87856" y="1319514"/>
            <a:ext cx="3562067" cy="35936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8707271" y="794983"/>
            <a:ext cx="3484729" cy="52680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063019" y="1495284"/>
            <a:ext cx="3867434" cy="3867433"/>
          </a:xfrm>
          <a:prstGeom prst="rect">
            <a:avLst/>
          </a:prstGeom>
          <a:effectLst>
            <a:outerShdw blurRad="381000" dist="1905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3"/>
          <p:cNvSpPr/>
          <p:nvPr/>
        </p:nvSpPr>
        <p:spPr>
          <a:xfrm>
            <a:off x="1926607" y="4387753"/>
            <a:ext cx="10265393" cy="19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1269241" y="3125336"/>
            <a:ext cx="10099345" cy="2743202"/>
          </a:xfrm>
          <a:prstGeom prst="rect">
            <a:avLst/>
          </a:prstGeom>
          <a:effectLst>
            <a:outerShdw blurRad="444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2"/>
          <p:cNvSpPr>
            <a:spLocks noGrp="1"/>
          </p:cNvSpPr>
          <p:nvPr>
            <p:ph type="pic" idx="13"/>
          </p:nvPr>
        </p:nvSpPr>
        <p:spPr>
          <a:xfrm>
            <a:off x="0" y="-1"/>
            <a:ext cx="5827595" cy="6553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gi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0" r:id="rId33"/>
    <p:sldLayoutId id="2147483692" r:id="rId34"/>
    <p:sldLayoutId id="2147483693" r:id="rId35"/>
    <p:sldLayoutId id="2147483694" r:id="rId36"/>
    <p:sldLayoutId id="2147483695" r:id="rId3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6" y="3862138"/>
            <a:ext cx="8675688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计算机绘图基础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第十章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23D6B928-7E50-D80F-C423-FCD5817D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10.1.3.4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命令窗口</a:t>
            </a:r>
            <a:r>
              <a:rPr lang="zh-CN" altLang="en-US" sz="240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5799B448-098D-4230-F79E-EE7CB25C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581526"/>
            <a:ext cx="73453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在绘图区的下面是命令窗口（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Command Window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），它由命令行（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Command Line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）和命令历史窗口共同组成。  </a:t>
            </a:r>
          </a:p>
        </p:txBody>
      </p:sp>
      <p:pic>
        <p:nvPicPr>
          <p:cNvPr id="8196" name="Picture 7">
            <a:extLst>
              <a:ext uri="{FF2B5EF4-FFF2-40B4-BE49-F238E27FC236}">
                <a16:creationId xmlns:a16="http://schemas.microsoft.com/office/drawing/2014/main" id="{6B67486C-700E-7534-4936-CAA525A2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08276"/>
            <a:ext cx="7315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>
            <a:extLst>
              <a:ext uri="{FF2B5EF4-FFF2-40B4-BE49-F238E27FC236}">
                <a16:creationId xmlns:a16="http://schemas.microsoft.com/office/drawing/2014/main" id="{3584621A-6071-EBD5-3DB6-C45A0760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97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10.6.2.3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插入块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2291" name="Rectangle 21">
            <a:extLst>
              <a:ext uri="{FF2B5EF4-FFF2-40B4-BE49-F238E27FC236}">
                <a16:creationId xmlns:a16="http://schemas.microsoft.com/office/drawing/2014/main" id="{D3CD5CA0-E567-F450-05A2-C3E9945B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213101"/>
            <a:ext cx="6553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启动方式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．“插入”菜单→“块”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在绘图工具栏上单击插入块按钮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Insert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2" name="Picture 24">
            <a:extLst>
              <a:ext uri="{FF2B5EF4-FFF2-40B4-BE49-F238E27FC236}">
                <a16:creationId xmlns:a16="http://schemas.microsoft.com/office/drawing/2014/main" id="{307DBEAA-901E-E98D-84C0-96974183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148138"/>
            <a:ext cx="330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>
            <a:extLst>
              <a:ext uri="{FF2B5EF4-FFF2-40B4-BE49-F238E27FC236}">
                <a16:creationId xmlns:a16="http://schemas.microsoft.com/office/drawing/2014/main" id="{2CC29F53-8AE6-FD42-1033-ACDB2077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916113"/>
            <a:ext cx="583247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E55ADE41-6811-88B1-8112-91FAC0970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17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10.6.2.4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属性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4339" name="Rectangle 14">
            <a:extLst>
              <a:ext uri="{FF2B5EF4-FFF2-40B4-BE49-F238E27FC236}">
                <a16:creationId xmlns:a16="http://schemas.microsoft.com/office/drawing/2014/main" id="{DFEA1DE7-2654-41D6-FE67-FFB6E4CB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084" y="1405776"/>
            <a:ext cx="8569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         属性是块中的文本对象，它是块的一个组成部分。具有如下特点：</a:t>
            </a:r>
          </a:p>
        </p:txBody>
      </p:sp>
      <p:sp>
        <p:nvSpPr>
          <p:cNvPr id="14340" name="Rectangle 16">
            <a:extLst>
              <a:ext uri="{FF2B5EF4-FFF2-40B4-BE49-F238E27FC236}">
                <a16:creationId xmlns:a16="http://schemas.microsoft.com/office/drawing/2014/main" id="{DAB1469D-19AE-8C03-0BC0-CE48DC8D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709" y="2197939"/>
            <a:ext cx="7559675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．一个属性包括属性标志和属性值两个方面。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．在定义块之前，每个属性要用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ATTDEF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命令进行定义。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．用户可以在块定义之前利用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CHANGE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命令对块的属性  进行修改，也可以利用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DDEDIT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命令以对话框的方式对属性定义。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．在插入块之前，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将通过属性提示要求用户输入属性值。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．插入块后，用户可以通过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ATTDISP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命令来修改属性的显示可见性，还可以利用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ATTEDIT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等命令对属性作修改。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F1563B2-42FF-C973-6EB8-0599BE51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10.1.3.5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状态栏</a:t>
            </a:r>
            <a:r>
              <a:rPr lang="zh-CN" altLang="en-US" sz="240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5438882-6BCC-F7A9-B24B-08ADE609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357563"/>
            <a:ext cx="72723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状态栏位于屏幕的最下方。左端显示的是光标的坐标，表示当前光标在绘图区中所处的位置，当移动光标时，状态栏中的坐标值也随之相应的改变。此外，状态栏中还包含一组按钮，包括捕捉、栅格、正交、极轴、对象捕捉、对象追踪、线宽和模型等，如下图所示，这些按钮主要用于用户绘图时作为辅助工具使用。  </a:t>
            </a:r>
          </a:p>
        </p:txBody>
      </p:sp>
      <p:pic>
        <p:nvPicPr>
          <p:cNvPr id="9220" name="Picture 8">
            <a:extLst>
              <a:ext uri="{FF2B5EF4-FFF2-40B4-BE49-F238E27FC236}">
                <a16:creationId xmlns:a16="http://schemas.microsoft.com/office/drawing/2014/main" id="{6F903588-139B-1DD0-1CB2-561A78BE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708276"/>
            <a:ext cx="6934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9400FA7D-9E2A-0401-4692-9EDDA816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10.1.3.6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绘图窗口</a:t>
            </a:r>
            <a:r>
              <a:rPr lang="zh-CN" altLang="en-US" sz="2400" dirty="0"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254AA5E3-8FBD-8D13-0D5A-C3A6EE0C8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935" y="2339558"/>
            <a:ext cx="73453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的界面上最大的空白窗口便是绘图窗口，亦称视图窗口。它是用户用来绘图的地方。在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视窗中有十字光标（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crosshairs cursor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）、用户坐标系图标（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user coordinate system icon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）。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FA08325-1EE4-5C35-9B25-4BB2E27510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728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10.1.4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图形文件管理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68023D8A-7740-DEB3-E01E-3640BB2C75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43931" y="2419769"/>
            <a:ext cx="770413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中，用户可以通过如下几种方式建立新的图形文件：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New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）在文件菜单上单击新建子菜单。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）在标准工具栏上单击新建图标   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）快捷键输入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【Ctrl+N】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E62D0ED-72EA-C467-9E30-081B8200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249"/>
            <a:ext cx="7086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10.1.4.1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创建新的图形文件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73FE78AF-D6A2-3CA2-1F59-65A2567E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05" y="4146969"/>
            <a:ext cx="431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F2513FF-0B79-DD8E-E610-7A13FF8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15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10.1.4.2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打开原来的图形文件 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1A16C82A-C250-F4BD-22EB-6C9D3F7F1F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2494" y="2276475"/>
            <a:ext cx="78470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中，用户可以通过如下几种方式建立新的图形文件：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）键盘命令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Open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）在文件菜单上单击打开子菜单。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）在标准工具栏上单击打开图标   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）快捷键输入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【Ctrl+O】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6A1B760F-2BF6-3709-9EDA-107797B0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9" y="39338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7278763D-C964-41A8-1BDC-8F2D34F2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15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10.1.4.3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保存当前的文件图形 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829A9BAD-3A37-0800-FCBB-076064DC81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9" y="2924176"/>
            <a:ext cx="7704137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中，用户可以利用如下几种方法保存当前的图形文件：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Save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Qsave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）在文件菜单上单击保存或另存为子菜单。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）在标准工具栏上单击保存图标   。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）快捷键输入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【Ctrl+S】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  <a:p>
            <a:pPr eaLnBrk="1" hangingPunct="1">
              <a:buFontTx/>
              <a:buNone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19439FF1-C785-AC19-BD3A-E5A54337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652963"/>
            <a:ext cx="414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FCBBA2F7-76E5-63AA-4F42-AC7916BEEB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7895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10.1.5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使用命令与系统变量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4B51377F-7CCE-8F9C-3BCD-F2DCE7C8EC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140075"/>
            <a:ext cx="77041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中，菜单命令、工具按钮、命令和系统变量大都是相互对应的。可以选择某一菜单命令，或单击某个工具按钮，或在命令行中输入命令和系统变量来执行相应命令。可以说，命令是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绘制与编辑图形的核心。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</a:p>
          <a:p>
            <a:pPr eaLnBrk="1" hangingPunct="1">
              <a:buFontTx/>
              <a:buNone/>
            </a:pP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2666AEA-9A11-4473-DD4B-F385D395F3B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424114" y="2419350"/>
            <a:ext cx="38877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使用鼠标操作执行命令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使用命令行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使用透明命令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使用系统变量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E08F003D-1D09-F1BC-30AD-28F6DBBF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5568951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命令窗口快捷菜单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56C08EA9-E20D-EE60-8B70-FA108D1F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989139"/>
            <a:ext cx="26574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CB4AD2A-AF5B-3F2F-EF21-83AAB88AB4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13322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10.1.6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设置绘图环境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535CF55D-C7EB-8C3B-B752-05FE0633AB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8" y="2708275"/>
            <a:ext cx="74168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通常情况下，安装好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后就可以在其默认状态下绘制图形，但有时为了使用特殊的定点设备、打印机，或提高绘图效率，用户需要在绘制图形前先对系统参数、绘图环境做必要的设置。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设置参数选项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设置图形单位  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设置绘图图限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E8C39416-4A1F-5BA0-8195-760C4A7F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5661026"/>
            <a:ext cx="2049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400"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“工具”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|“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选项”卡</a:t>
            </a:r>
            <a:r>
              <a:rPr lang="zh-CN" altLang="en-US"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125E243-D023-BE5E-9F62-248DD214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6"/>
            <a:ext cx="58324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753643" y="1925928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</a:t>
              </a:r>
              <a:r>
                <a:rPr lang="en-US" altLang="zh-CN" sz="1500" dirty="0">
                  <a:solidFill>
                    <a:srgbClr val="565656"/>
                  </a:solidFill>
                </a:rPr>
                <a:t>AutoCAD</a:t>
              </a:r>
              <a:r>
                <a:rPr lang="zh-CN" altLang="en-US" sz="1500" dirty="0">
                  <a:solidFill>
                    <a:srgbClr val="565656"/>
                  </a:solidFill>
                </a:rPr>
                <a:t>介绍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753643" y="2620063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常用绘图方法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753643" y="3314197"/>
            <a:ext cx="6517212" cy="1380960"/>
            <a:chOff x="1382851" y="3735802"/>
            <a:chExt cx="4138612" cy="1841280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二维图形的编辑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3">
              <a:extLst>
                <a:ext uri="{FF2B5EF4-FFF2-40B4-BE49-F238E27FC236}">
                  <a16:creationId xmlns:a16="http://schemas.microsoft.com/office/drawing/2014/main" id="{608D1968-943A-EA74-D6A6-58E6451D4C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33751" y="4699195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文本标注</a:t>
              </a:r>
            </a:p>
          </p:txBody>
        </p:sp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462D4E42-B4CB-2856-5C2A-DA1E2A1BA9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2851" y="4664270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4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5107" y="1147218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第十章</a:t>
            </a:r>
            <a:endParaRPr lang="en-US" altLang="zh-CN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DF513A-CABB-3ED5-D1ED-EDFC5919120C}"/>
              </a:ext>
            </a:extLst>
          </p:cNvPr>
          <p:cNvGrpSpPr/>
          <p:nvPr/>
        </p:nvGrpSpPr>
        <p:grpSpPr>
          <a:xfrm>
            <a:off x="2753643" y="4685797"/>
            <a:ext cx="6517212" cy="684609"/>
            <a:chOff x="1382851" y="3735802"/>
            <a:chExt cx="4138612" cy="912812"/>
          </a:xfrm>
        </p:grpSpPr>
        <p:sp>
          <p:nvSpPr>
            <p:cNvPr id="33" name="MH_SubTitle_3">
              <a:extLst>
                <a:ext uri="{FF2B5EF4-FFF2-40B4-BE49-F238E27FC236}">
                  <a16:creationId xmlns:a16="http://schemas.microsoft.com/office/drawing/2014/main" id="{81CC1542-D7FA-A166-0351-F95728AECD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尺寸标注</a:t>
              </a:r>
            </a:p>
          </p:txBody>
        </p:sp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id="{26EFB2F0-0047-EBE3-F2BD-9C9D174789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5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69F23F-F1DB-CFCE-C95A-D25F2129E2EC}"/>
              </a:ext>
            </a:extLst>
          </p:cNvPr>
          <p:cNvGrpSpPr/>
          <p:nvPr/>
        </p:nvGrpSpPr>
        <p:grpSpPr>
          <a:xfrm>
            <a:off x="2753643" y="5359565"/>
            <a:ext cx="6517212" cy="684609"/>
            <a:chOff x="1382851" y="3735802"/>
            <a:chExt cx="4138612" cy="912812"/>
          </a:xfrm>
        </p:grpSpPr>
        <p:sp>
          <p:nvSpPr>
            <p:cNvPr id="3" name="MH_SubTitle_3">
              <a:extLst>
                <a:ext uri="{FF2B5EF4-FFF2-40B4-BE49-F238E27FC236}">
                  <a16:creationId xmlns:a16="http://schemas.microsoft.com/office/drawing/2014/main" id="{ABE0E883-29B4-DCE6-EC90-F4D6B21D6E0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图层与图块的应用</a:t>
              </a:r>
            </a:p>
          </p:txBody>
        </p:sp>
        <p:sp>
          <p:nvSpPr>
            <p:cNvPr id="4" name="MH_Other_3">
              <a:extLst>
                <a:ext uri="{FF2B5EF4-FFF2-40B4-BE49-F238E27FC236}">
                  <a16:creationId xmlns:a16="http://schemas.microsoft.com/office/drawing/2014/main" id="{7FC27CDB-093E-578F-4932-B9253AC444D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6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5DE82F6C-D674-343B-17F7-5CB644FF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908051"/>
            <a:ext cx="56181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85631C16-C203-0150-14C3-CA300C08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5572125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400">
                <a:ea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“图形单位”对话框</a:t>
            </a:r>
            <a:r>
              <a:rPr lang="zh-CN" altLang="en-US" sz="1400">
                <a:ea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6FFE4365-14FF-8F47-0EFA-0BC444E551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10.1.7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辅助绘图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FB075C13-1593-F60D-8BB5-7B742DCB21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8" y="3357564"/>
            <a:ext cx="74168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在使用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绘图之前，应对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的坐标系、捕捉、栅格、正交定位、对象捕捉、极轴、对象追踪等辅助绘图环境的设置和命令有一定的了解。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45D2E505-535B-CB0A-FEDC-4B90CF1F0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98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10.1.7.1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坐标系的使用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F3ED6607-C6A7-DBCA-AF83-CDF5CDBD18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9" y="3284538"/>
            <a:ext cx="74183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中使用的是世界坐标，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为水平，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为垂直，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Z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为垂直于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的轴向，这些都是固定不变的，因此称为世界坐标。世界坐标分为绝对坐标和相对坐标。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D5E36750-5CFB-A326-ECD4-C4329E8C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069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10.1.7.2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鼠标的作用  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57B00F9-5479-04FD-C0B0-A0749735FFB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9" y="2565400"/>
            <a:ext cx="74183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左键为：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选择物体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确定图形第一点的位置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滚轴作用为：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滚动滚轴放大或缩小图形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界面在放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大或缩小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  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双击可全屏显示所有图形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  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如按住滚轴可平移界面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右键作用为：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        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重复上一次操作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重复上一次操作的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快捷键还有空格和回车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B24F7A43-C9B3-24B0-666A-E770748B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10.1.7.3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选择对象的方法  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162F7E3E-E372-B405-87B6-F997F611F5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79650" y="3284538"/>
            <a:ext cx="7418388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．直接点击；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．正选：左上角向右下角拖动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全部包含其中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．反选：右下角向左上角拖动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碰触到对象的一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部分就行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447BD-15B4-1BBD-9404-AAF1151DCF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79" y="400803"/>
            <a:ext cx="75946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10.2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常用绘图方法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FE7DAC-8352-9960-40A5-7132A4EC40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787317"/>
            <a:ext cx="78486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任何一幅工程图都是由一些基本图形元素，如直线、圆、圆弧、组线和文字等组合而成，掌握基本图形元素的计算机绘图方法，是学习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软件的重要基础。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65ECF0-0CD9-46A0-3084-E410665AB0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79" y="329364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10.2.1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绘图菜单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E53C44-0037-1920-BAA2-4D323850FB2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79650" y="3359150"/>
            <a:ext cx="741680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绘图菜单是绘制图形时最基本、最常用的菜单，包含了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的大部分绘图命令。根据所要绘制的二维图形，选择相应的命令或子菜单。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>
            <a:extLst>
              <a:ext uri="{FF2B5EF4-FFF2-40B4-BE49-F238E27FC236}">
                <a16:creationId xmlns:a16="http://schemas.microsoft.com/office/drawing/2014/main" id="{3B18E588-572A-BDFB-E982-468C003253E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3143250" y="1052514"/>
          <a:ext cx="554355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片" r:id="rId2" imgW="2943225" imgH="2428875" progId="Word.Picture.8">
                  <p:embed/>
                </p:oleObj>
              </mc:Choice>
              <mc:Fallback>
                <p:oleObj name="图片" r:id="rId2" imgW="2943225" imgH="2428875" progId="Word.Picture.8">
                  <p:embed/>
                  <p:pic>
                    <p:nvPicPr>
                      <p:cNvPr id="3074" name="Object 9">
                        <a:extLst>
                          <a:ext uri="{FF2B5EF4-FFF2-40B4-BE49-F238E27FC236}">
                            <a16:creationId xmlns:a16="http://schemas.microsoft.com/office/drawing/2014/main" id="{3B18E588-572A-BDFB-E982-468C003253E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052514"/>
                        <a:ext cx="5543550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5657C1D-987C-49C1-3862-E669D8C2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78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基本绘图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4099" name="Object 9">
            <a:extLst>
              <a:ext uri="{FF2B5EF4-FFF2-40B4-BE49-F238E27FC236}">
                <a16:creationId xmlns:a16="http://schemas.microsoft.com/office/drawing/2014/main" id="{4FC5E848-8FAA-1B4F-0671-7B3A20CA437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495551" y="2997200"/>
          <a:ext cx="755967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片" r:id="rId2" imgW="4238625" imgH="1047750" progId="Word.Picture.8">
                  <p:embed/>
                </p:oleObj>
              </mc:Choice>
              <mc:Fallback>
                <p:oleObj name="图片" r:id="rId2" imgW="4238625" imgH="1047750" progId="Word.Picture.8">
                  <p:embed/>
                  <p:pic>
                    <p:nvPicPr>
                      <p:cNvPr id="4099" name="Object 9">
                        <a:extLst>
                          <a:ext uri="{FF2B5EF4-FFF2-40B4-BE49-F238E27FC236}">
                            <a16:creationId xmlns:a16="http://schemas.microsoft.com/office/drawing/2014/main" id="{4FC5E848-8FAA-1B4F-0671-7B3A20CA437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997200"/>
                        <a:ext cx="7559675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11">
            <a:extLst>
              <a:ext uri="{FF2B5EF4-FFF2-40B4-BE49-F238E27FC236}">
                <a16:creationId xmlns:a16="http://schemas.microsoft.com/office/drawing/2014/main" id="{E83E4152-7DB2-C13E-B4D5-D7AE302F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5157788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 绘图工具栏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B4EEFE8-830E-1FF3-F5E3-786A7741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0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10.2.3 </a:t>
            </a:r>
            <a:r>
              <a:rPr lang="zh-CN" altLang="en-US" sz="2400" dirty="0">
                <a:ea typeface="宋体" panose="02010600030101010101" pitchFamily="2" charset="-122"/>
              </a:rPr>
              <a:t>绘图命令的使用 </a:t>
            </a:r>
          </a:p>
        </p:txBody>
      </p:sp>
      <p:sp>
        <p:nvSpPr>
          <p:cNvPr id="5123" name="Rectangle 11">
            <a:extLst>
              <a:ext uri="{FF2B5EF4-FFF2-40B4-BE49-F238E27FC236}">
                <a16:creationId xmlns:a16="http://schemas.microsoft.com/office/drawing/2014/main" id="{6201743B-CD5D-169B-61D5-EB73C88EA5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355975"/>
            <a:ext cx="75596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          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使用绘图命令也可以绘制二维图形。在命令提示行中输入相应的绘图命令，按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键，并根据命令行的提示信息进行绘图操作。这种方法快捷，准确性高，但要求掌握绘图命令及其选择项的具体用法。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 </a:t>
            </a:r>
            <a:r>
              <a:rPr lang="zh-CN" altLang="en-US" sz="1800" dirty="0">
                <a:latin typeface="+mn-ea"/>
              </a:rPr>
              <a:t>熟练运用基本绘图命令及点的定位方法绘制各种二维图形；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 </a:t>
            </a:r>
            <a:r>
              <a:rPr lang="zh-CN" altLang="en-US" sz="1800" dirty="0">
                <a:latin typeface="+mn-ea"/>
              </a:rPr>
              <a:t>熟练掌握选择对象的各种方法；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 </a:t>
            </a:r>
            <a:r>
              <a:rPr lang="zh-CN" altLang="en-US" sz="1800" dirty="0">
                <a:latin typeface="+mn-ea"/>
              </a:rPr>
              <a:t>熟练掌握文本样式的设置方法及修改命令；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4. </a:t>
            </a:r>
            <a:r>
              <a:rPr lang="zh-CN" altLang="en-US" sz="1800" dirty="0">
                <a:latin typeface="+mn-ea"/>
              </a:rPr>
              <a:t>掌握在图形中插入文本的方法和技巧；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5. </a:t>
            </a:r>
            <a:r>
              <a:rPr lang="zh-CN" altLang="en-US" sz="1800" dirty="0">
                <a:latin typeface="+mn-ea"/>
              </a:rPr>
              <a:t>掌握在绘图过程中如何设置图层、线型和颜色。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重点：使用</a:t>
            </a:r>
            <a:r>
              <a:rPr lang="en-US" altLang="zh-CN" sz="1800" dirty="0">
                <a:latin typeface="+mn-ea"/>
              </a:rPr>
              <a:t>AUTOCAD</a:t>
            </a:r>
            <a:r>
              <a:rPr lang="zh-CN" altLang="en-US" sz="1800" dirty="0">
                <a:latin typeface="+mn-ea"/>
              </a:rPr>
              <a:t>绘制零件图及尺寸标注</a:t>
            </a:r>
            <a:endParaRPr lang="en-US" altLang="zh-CN" sz="1800" dirty="0">
              <a:latin typeface="+mn-ea"/>
            </a:endParaRPr>
          </a:p>
          <a:p>
            <a:pPr fontAlgn="ctr" hangingPunct="1">
              <a:lnSpc>
                <a:spcPts val="2700"/>
              </a:lnSpc>
            </a:pPr>
            <a:r>
              <a:rPr lang="zh-CN" altLang="en-US" sz="1800" dirty="0">
                <a:latin typeface="+mn-ea"/>
              </a:rPr>
              <a:t>难点：</a:t>
            </a:r>
            <a:r>
              <a:rPr lang="en-US" altLang="zh-CN" sz="1800" dirty="0">
                <a:latin typeface="+mn-ea"/>
              </a:rPr>
              <a:t>AUTOCAD</a:t>
            </a:r>
            <a:r>
              <a:rPr lang="zh-CN" altLang="en-US" sz="1800" dirty="0">
                <a:latin typeface="+mn-ea"/>
              </a:rPr>
              <a:t>软件的使用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BD41925C-C10D-489E-CE3C-C351206C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10.2.4 </a:t>
            </a:r>
            <a:r>
              <a:rPr lang="zh-CN" altLang="en-US" sz="2400" dirty="0">
                <a:ea typeface="宋体" panose="02010600030101010101" pitchFamily="2" charset="-122"/>
              </a:rPr>
              <a:t>绘图直线  </a:t>
            </a:r>
          </a:p>
        </p:txBody>
      </p:sp>
      <p:sp>
        <p:nvSpPr>
          <p:cNvPr id="6147" name="Rectangle 9">
            <a:extLst>
              <a:ext uri="{FF2B5EF4-FFF2-40B4-BE49-F238E27FC236}">
                <a16:creationId xmlns:a16="http://schemas.microsoft.com/office/drawing/2014/main" id="{69324D8D-0930-F05C-0B62-D15347D523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284538"/>
            <a:ext cx="75596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命令的启动方式：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．直接在绘图工具栏上点击直线按钮   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．在绘图菜单下单击直线命令。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8" name="Picture 10" descr="erf">
            <a:extLst>
              <a:ext uri="{FF2B5EF4-FFF2-40B4-BE49-F238E27FC236}">
                <a16:creationId xmlns:a16="http://schemas.microsoft.com/office/drawing/2014/main" id="{6A368665-CCAF-7428-2E8F-4F2E2EFA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778251"/>
            <a:ext cx="4333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E9976C5A-47D7-D122-DB77-459C03ED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10.2.5 </a:t>
            </a:r>
            <a:r>
              <a:rPr lang="zh-CN" altLang="en-US" sz="2400" dirty="0">
                <a:ea typeface="宋体" panose="02010600030101010101" pitchFamily="2" charset="-122"/>
              </a:rPr>
              <a:t>绘图点  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1843FEBF-9EF7-3DAD-311E-E3E526A2B7E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284538"/>
            <a:ext cx="75596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命令的启动方式：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．直接在绘图工具栏上点击点按钮   。 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．在绘图菜单下单击点命令。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PO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2" name="Picture 9" descr="ghhj">
            <a:extLst>
              <a:ext uri="{FF2B5EF4-FFF2-40B4-BE49-F238E27FC236}">
                <a16:creationId xmlns:a16="http://schemas.microsoft.com/office/drawing/2014/main" id="{2018B444-FC5D-79AA-8641-E790EABA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3729038"/>
            <a:ext cx="4333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107E382-7D44-ED69-E58D-7F05188B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10.2.6 </a:t>
            </a:r>
            <a:r>
              <a:rPr lang="zh-CN" altLang="en-US" sz="2400" dirty="0">
                <a:ea typeface="宋体" panose="02010600030101010101" pitchFamily="2" charset="-122"/>
              </a:rPr>
              <a:t>绘制构造线 </a:t>
            </a:r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EB9B06ED-4878-FA26-997C-33BBD23C68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211513"/>
            <a:ext cx="75596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命令的启动方式：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．直接在绘图工具栏上点击构造线按纽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  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．在绘图菜单下单击构造线命令。 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XL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6" name="Picture 10" descr="e">
            <a:extLst>
              <a:ext uri="{FF2B5EF4-FFF2-40B4-BE49-F238E27FC236}">
                <a16:creationId xmlns:a16="http://schemas.microsoft.com/office/drawing/2014/main" id="{C6B73977-30C0-FD5B-C5E3-70B2DDC6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3803651"/>
            <a:ext cx="3603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6D23FE2A-6FBA-2E7E-E009-D13A2D9B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9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10.2.7 </a:t>
            </a:r>
            <a:r>
              <a:rPr lang="zh-CN" altLang="en-US" sz="2400" dirty="0">
                <a:ea typeface="宋体" panose="02010600030101010101" pitchFamily="2" charset="-122"/>
              </a:rPr>
              <a:t>绘制多线  </a:t>
            </a:r>
          </a:p>
        </p:txBody>
      </p:sp>
      <p:sp>
        <p:nvSpPr>
          <p:cNvPr id="9219" name="Rectangle 9">
            <a:extLst>
              <a:ext uri="{FF2B5EF4-FFF2-40B4-BE49-F238E27FC236}">
                <a16:creationId xmlns:a16="http://schemas.microsoft.com/office/drawing/2014/main" id="{0B074251-43E8-2A1B-4504-70F72C79D47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3500438"/>
            <a:ext cx="75596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     多条平行线称为多线。该命令创建的线是整体，可以保存多样样式，或者使用默认的两个元素样式。还可以设置每个元素的颜色、线型。</a:t>
            </a:r>
          </a:p>
          <a:p>
            <a:pPr eaLnBrk="1" hangingPunct="1"/>
            <a:endParaRPr lang="en-US" altLang="zh-CN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>
            <a:extLst>
              <a:ext uri="{FF2B5EF4-FFF2-40B4-BE49-F238E27FC236}">
                <a16:creationId xmlns:a16="http://schemas.microsoft.com/office/drawing/2014/main" id="{6C112786-0055-8C58-D56E-A811D217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981075"/>
            <a:ext cx="43195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>
            <a:extLst>
              <a:ext uri="{FF2B5EF4-FFF2-40B4-BE49-F238E27FC236}">
                <a16:creationId xmlns:a16="http://schemas.microsoft.com/office/drawing/2014/main" id="{101AE3A1-187A-C18E-4474-CDC90225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562600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    多线样式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>
            <a:extLst>
              <a:ext uri="{FF2B5EF4-FFF2-40B4-BE49-F238E27FC236}">
                <a16:creationId xmlns:a16="http://schemas.microsoft.com/office/drawing/2014/main" id="{B5F73440-793E-1910-4E09-34AA509B7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10.2.8 </a:t>
            </a:r>
            <a:r>
              <a:rPr lang="zh-CN" altLang="en-US" sz="2400" dirty="0">
                <a:ea typeface="宋体" panose="02010600030101010101" pitchFamily="2" charset="-122"/>
              </a:rPr>
              <a:t>绘制多段线  </a:t>
            </a: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E27BC686-1A6A-31A9-1FE8-C4F3306E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84538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Pline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．在绘图菜单中单击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Pline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子菜单。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．在绘图工具栏上单击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Pline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图标  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11268" name="Picture 12">
            <a:extLst>
              <a:ext uri="{FF2B5EF4-FFF2-40B4-BE49-F238E27FC236}">
                <a16:creationId xmlns:a16="http://schemas.microsoft.com/office/drawing/2014/main" id="{6231CA4D-CD20-988B-16D3-67216E56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652963"/>
            <a:ext cx="3317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>
            <a:extLst>
              <a:ext uri="{FF2B5EF4-FFF2-40B4-BE49-F238E27FC236}">
                <a16:creationId xmlns:a16="http://schemas.microsoft.com/office/drawing/2014/main" id="{11184D91-2373-2D46-8D06-EA1F73D4A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10.2.9 </a:t>
            </a:r>
            <a:r>
              <a:rPr lang="zh-CN" altLang="en-US" sz="2400" dirty="0">
                <a:ea typeface="宋体" panose="02010600030101010101" pitchFamily="2" charset="-122"/>
              </a:rPr>
              <a:t>绘制正多边形   </a:t>
            </a:r>
          </a:p>
        </p:txBody>
      </p:sp>
      <p:sp>
        <p:nvSpPr>
          <p:cNvPr id="12291" name="Rectangle 11">
            <a:extLst>
              <a:ext uri="{FF2B5EF4-FFF2-40B4-BE49-F238E27FC236}">
                <a16:creationId xmlns:a16="http://schemas.microsoft.com/office/drawing/2014/main" id="{A52D21D5-CDF9-D503-FE9C-11A42E44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84538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．直接在绘图工具栏上点击正多边形按钮  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．在绘图菜单下单击正多边形命令。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POL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2" name="Picture 13" descr="ugyuyu">
            <a:extLst>
              <a:ext uri="{FF2B5EF4-FFF2-40B4-BE49-F238E27FC236}">
                <a16:creationId xmlns:a16="http://schemas.microsoft.com/office/drawing/2014/main" id="{EDDE9874-D2D9-D49F-3BFC-BD658D39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89363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992127F8-FD1C-8AE2-B6C9-1EE603E23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10.2.10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绘制</a:t>
            </a:r>
            <a:r>
              <a:rPr lang="zh-CN" altLang="en-US" sz="2400" dirty="0">
                <a:ea typeface="宋体" panose="02010600030101010101" pitchFamily="2" charset="-122"/>
              </a:rPr>
              <a:t>矩形   </a:t>
            </a:r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EBBFE9B3-8080-1110-D7A6-6FA80C84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84538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．直接在绘图工具栏上点击矩形按钮   。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．在绘图菜单下单击矩形命令。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Rec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6" name="Picture 12">
            <a:extLst>
              <a:ext uri="{FF2B5EF4-FFF2-40B4-BE49-F238E27FC236}">
                <a16:creationId xmlns:a16="http://schemas.microsoft.com/office/drawing/2014/main" id="{A71F51AD-3A41-CCC4-1A94-D9D58E01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732213"/>
            <a:ext cx="431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E8FCF32-7D5A-E4EC-4E60-7EEFDC6E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10.2.11 </a:t>
            </a:r>
            <a:r>
              <a:rPr lang="zh-CN" altLang="en-US" sz="2400" dirty="0">
                <a:ea typeface="宋体" panose="02010600030101010101" pitchFamily="2" charset="-122"/>
              </a:rPr>
              <a:t>绘制圆   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10A52E09-B1C6-A792-9072-A3F216526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11513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．直接在绘图工具栏上点击圆按钮   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．在绘图菜单下单击圆命令。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0" name="Picture 7" descr="wtytyy">
            <a:extLst>
              <a:ext uri="{FF2B5EF4-FFF2-40B4-BE49-F238E27FC236}">
                <a16:creationId xmlns:a16="http://schemas.microsoft.com/office/drawing/2014/main" id="{9047311F-C794-CE3A-2954-FFC5B4C3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644900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2AB2B6AA-E8A1-AC58-6E19-66594419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10.2.12 </a:t>
            </a:r>
            <a:r>
              <a:rPr lang="zh-CN" altLang="en-US" sz="2400" dirty="0">
                <a:ea typeface="宋体" panose="02010600030101010101" pitchFamily="2" charset="-122"/>
              </a:rPr>
              <a:t>绘制圆弧   </a:t>
            </a:r>
          </a:p>
        </p:txBody>
      </p:sp>
      <p:sp>
        <p:nvSpPr>
          <p:cNvPr id="15363" name="Rectangle 11">
            <a:extLst>
              <a:ext uri="{FF2B5EF4-FFF2-40B4-BE49-F238E27FC236}">
                <a16:creationId xmlns:a16="http://schemas.microsoft.com/office/drawing/2014/main" id="{27793692-EBAA-08DB-7851-EB041E36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11513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．直接在绘图工具栏上点击圆弧按钮  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．在绘图菜单下单击圆弧命令。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4" name="Picture 13" descr="tfyfy">
            <a:extLst>
              <a:ext uri="{FF2B5EF4-FFF2-40B4-BE49-F238E27FC236}">
                <a16:creationId xmlns:a16="http://schemas.microsoft.com/office/drawing/2014/main" id="{ECE56141-AF10-2A39-860C-C2FBC150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716338"/>
            <a:ext cx="347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3A374C4E-E337-37BA-8F69-2365DD46F04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636837"/>
            <a:ext cx="78486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是美国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AutoDesk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公司开发的通用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工作平台，可以用来创建、浏览、管理和输出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设计图形。在绘制二维制图中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得到了广泛的使用。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BDAB08-4153-1D9A-5304-7A98CA9B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391"/>
            <a:ext cx="7086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10.1AutoCAD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简介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10.1.1 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绘图软件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6B1E90C8-66F4-3507-912C-4CF21EB5A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31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绘制圆环</a:t>
            </a:r>
            <a:r>
              <a:rPr lang="zh-CN" altLang="en-US" sz="240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980BC35-FA55-F2ED-528F-6CF3213B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355975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．在绘图菜单下单击圆环命令。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Donut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07B254D4-886E-D53B-AEFB-60F6A376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绘制椭圆</a:t>
            </a:r>
            <a:r>
              <a:rPr lang="zh-CN" altLang="en-US" sz="240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FCB88E17-FA04-CF08-859B-4111C5B3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11513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．直接在绘图工具栏上点击椭圆按钮   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．在绘图菜单下单击椭圆命令。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Ellipse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2" name="Picture 12">
            <a:extLst>
              <a:ext uri="{FF2B5EF4-FFF2-40B4-BE49-F238E27FC236}">
                <a16:creationId xmlns:a16="http://schemas.microsoft.com/office/drawing/2014/main" id="{0684CFE6-4BF2-4013-8181-C36890C8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7163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4EA1390F-4F09-9DF9-08B0-2239A479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绘制样条曲线</a:t>
            </a:r>
            <a:r>
              <a:rPr lang="zh-CN" altLang="en-US" sz="2400" dirty="0"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AF61164B-E322-CAC1-2109-2F55CB2A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11513"/>
            <a:ext cx="727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．直接在绘图工具栏上点击样条曲线按钮  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</a:t>
            </a:r>
            <a:r>
              <a:rPr lang="zh-CN" altLang="en-US" sz="2400">
                <a:ea typeface="宋体" panose="02010600030101010101" pitchFamily="2" charset="-122"/>
              </a:rPr>
              <a:t>样条曲线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命令。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Spline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6" name="Picture 12">
            <a:extLst>
              <a:ext uri="{FF2B5EF4-FFF2-40B4-BE49-F238E27FC236}">
                <a16:creationId xmlns:a16="http://schemas.microsoft.com/office/drawing/2014/main" id="{49D656BE-0793-1449-950E-099CD0D5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716338"/>
            <a:ext cx="330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D5F53A8B-ADC2-5B66-EBAB-1489EE89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7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10.2.16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定数等分</a:t>
            </a:r>
            <a:r>
              <a:rPr lang="zh-CN" altLang="en-US" sz="2400" dirty="0"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D3A630AE-6C8C-DE6E-1B1F-506D4443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55975"/>
            <a:ext cx="79200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．在绘图菜单下单击点子菜单中的定数等分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(D)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选项。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divide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A197E4C0-7B54-12C1-4EC6-CAE61FB3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15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定距等分</a:t>
            </a:r>
            <a:r>
              <a:rPr lang="zh-CN" altLang="en-US" sz="2400" dirty="0">
                <a:ea typeface="宋体" panose="02010600030101010101" pitchFamily="2" charset="-122"/>
              </a:rPr>
              <a:t>     </a:t>
            </a:r>
            <a:r>
              <a:rPr lang="zh-CN" altLang="en-US" sz="2400" b="1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D5EA2E99-CE5F-9A0F-7CE7-725B51CA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429000"/>
            <a:ext cx="79200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．在绘图菜单下单击点子菜单中的定距等分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(M)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选项。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．直接在命令中输入快捷键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Measure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9EB9D891-F362-163D-8961-273095A8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61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10.2.18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徒手画线</a:t>
            </a:r>
            <a:r>
              <a:rPr lang="zh-CN" altLang="en-US" sz="2400" dirty="0"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6407300D-E61C-D138-0537-76EB0B4C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55975"/>
            <a:ext cx="77041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命令的启动方式：键盘输入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Sketch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↙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Sketch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命令绘制的图形每个部分都是单独的实体。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用户要选取图形进行编辑时，建议用选取框进行选取。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5048AC-4B81-572D-C9E3-DB2DD6A30F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16845"/>
            <a:ext cx="7450138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10.3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二维图形的编辑 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9F7947-9D13-32BD-2FC5-857A7F0E912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420937"/>
            <a:ext cx="78486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本章主要讲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一些基本的编辑方法，如取消和重做、删除、复制、移动、旋转、修剪、延伸、缩放、拉伸、偏移、阵列、镜像、打断、倒角、分解、图案填充等一些基本编辑命令，让用户在一些简单的图纸绘制过程中能得心应手。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7EA3DB-296B-C6F0-872C-4281DC40D5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728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10.3.1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对象选择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B2F0B8-1A1F-8E73-FAA8-F5ADEE3377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3" y="3140075"/>
            <a:ext cx="7416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的强大功能在于对图形的编辑，即通过对已存在的图形进行复制、移动、镜像和修剪等操作完成工程图。</a:t>
            </a:r>
          </a:p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提供了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种对象选择方法，用户可以根据需要选择合适的方法</a:t>
            </a:r>
            <a:r>
              <a:rPr lang="zh-CN" altLang="en-US">
                <a:ea typeface="宋体" panose="02010600030101010101" pitchFamily="2" charset="-122"/>
              </a:rPr>
              <a:t>。 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>
            <a:extLst>
              <a:ext uri="{FF2B5EF4-FFF2-40B4-BE49-F238E27FC236}">
                <a16:creationId xmlns:a16="http://schemas.microsoft.com/office/drawing/2014/main" id="{AEFC8125-A3C3-5493-A489-6EB96D25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基本编辑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075" name="Rectangle 14">
            <a:extLst>
              <a:ext uri="{FF2B5EF4-FFF2-40B4-BE49-F238E27FC236}">
                <a16:creationId xmlns:a16="http://schemas.microsoft.com/office/drawing/2014/main" id="{9D2F5788-9C80-E6C8-1A56-6F5F387A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932238"/>
            <a:ext cx="755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一幅工程图不可能仅利用绘图命令完成，通常会由于作图需要或误操作产生多余的线条，因此需要对图线进行修改。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将各种图形编辑修改命令的工具按钮集中在“修改（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Modify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）”工具条上。</a:t>
            </a:r>
            <a:endParaRPr lang="en-US" altLang="zh-CN" sz="3200">
              <a:ea typeface="宋体" panose="02010600030101010101" pitchFamily="2" charset="-122"/>
            </a:endParaRPr>
          </a:p>
        </p:txBody>
      </p:sp>
      <p:graphicFrame>
        <p:nvGraphicFramePr>
          <p:cNvPr id="3076" name="Object 15">
            <a:extLst>
              <a:ext uri="{FF2B5EF4-FFF2-40B4-BE49-F238E27FC236}">
                <a16:creationId xmlns:a16="http://schemas.microsoft.com/office/drawing/2014/main" id="{179D78F9-86EB-02A8-959A-0187C7E6B5FC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859088" y="2951164"/>
          <a:ext cx="67627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3505689" imgH="247685" progId="Paint.Picture">
                  <p:embed/>
                </p:oleObj>
              </mc:Choice>
              <mc:Fallback>
                <p:oleObj name="位图图像" r:id="rId2" imgW="3505689" imgH="247685" progId="Paint.Picture">
                  <p:embed/>
                  <p:pic>
                    <p:nvPicPr>
                      <p:cNvPr id="3076" name="Object 15">
                        <a:extLst>
                          <a:ext uri="{FF2B5EF4-FFF2-40B4-BE49-F238E27FC236}">
                            <a16:creationId xmlns:a16="http://schemas.microsoft.com/office/drawing/2014/main" id="{179D78F9-86EB-02A8-959A-0187C7E6B5F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951164"/>
                        <a:ext cx="67627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7">
            <a:extLst>
              <a:ext uri="{FF2B5EF4-FFF2-40B4-BE49-F238E27FC236}">
                <a16:creationId xmlns:a16="http://schemas.microsoft.com/office/drawing/2014/main" id="{8628F31B-1E9A-F72D-1D64-46BFC0B7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取消和重做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099" name="Rectangle 68">
            <a:extLst>
              <a:ext uri="{FF2B5EF4-FFF2-40B4-BE49-F238E27FC236}">
                <a16:creationId xmlns:a16="http://schemas.microsoft.com/office/drawing/2014/main" id="{82A88F86-A7BF-8B40-CE79-1EF648E4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82951"/>
            <a:ext cx="7086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．在编辑菜单下点击取消子选项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Undo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U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．快捷键输入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【Ctrl+Z】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87461F4-2EFB-027F-B7DA-93DCDBDF51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05827"/>
            <a:ext cx="70866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10.1.2 AutoCAD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软件的特点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5821B0-3B48-7934-3154-25C55D2151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87600" y="2276475"/>
            <a:ext cx="7416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．完善的图形绘制和编辑功能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．开放的二次开发功能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．提供多种接口文件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．支持多种交互设备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．具有良好的用户界面和高级辅助功能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>
            <a:extLst>
              <a:ext uri="{FF2B5EF4-FFF2-40B4-BE49-F238E27FC236}">
                <a16:creationId xmlns:a16="http://schemas.microsoft.com/office/drawing/2014/main" id="{2FE7D687-E4D4-0D5D-FB72-56E4D2F4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删除</a:t>
            </a:r>
          </a:p>
        </p:txBody>
      </p:sp>
      <p:sp>
        <p:nvSpPr>
          <p:cNvPr id="5123" name="Rectangle 14">
            <a:extLst>
              <a:ext uri="{FF2B5EF4-FFF2-40B4-BE49-F238E27FC236}">
                <a16:creationId xmlns:a16="http://schemas.microsoft.com/office/drawing/2014/main" id="{D8C89042-52DF-168E-14FB-218761FC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068638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．在修改菜单下点击删除子选项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．在修改工具栏上单击删除命令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Erase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Picture 16">
            <a:extLst>
              <a:ext uri="{FF2B5EF4-FFF2-40B4-BE49-F238E27FC236}">
                <a16:creationId xmlns:a16="http://schemas.microsoft.com/office/drawing/2014/main" id="{2BF1CD5B-E962-F1BA-5300-28395C99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05263"/>
            <a:ext cx="330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ACFE8BFA-1752-38C8-F429-2D8F3E01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0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复制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D262A09F-3DCF-7950-EC6D-EEC9CA70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在编辑菜单下点击复制子选项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在修改工具栏上单击复制命令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Copy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Co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8" name="Picture 15">
            <a:extLst>
              <a:ext uri="{FF2B5EF4-FFF2-40B4-BE49-F238E27FC236}">
                <a16:creationId xmlns:a16="http://schemas.microsoft.com/office/drawing/2014/main" id="{A5ECD1B4-22EB-D8EF-BA6C-E09789B2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76700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>
            <a:extLst>
              <a:ext uri="{FF2B5EF4-FFF2-40B4-BE49-F238E27FC236}">
                <a16:creationId xmlns:a16="http://schemas.microsoft.com/office/drawing/2014/main" id="{D177BA17-B145-448A-52DA-74B36ED9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10.3.2.4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移动</a:t>
            </a:r>
          </a:p>
        </p:txBody>
      </p:sp>
      <p:sp>
        <p:nvSpPr>
          <p:cNvPr id="7171" name="Rectangle 12">
            <a:extLst>
              <a:ext uri="{FF2B5EF4-FFF2-40B4-BE49-F238E27FC236}">
                <a16:creationId xmlns:a16="http://schemas.microsoft.com/office/drawing/2014/main" id="{3C885591-0CEB-A4D0-115A-561136EA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13100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在修改菜单下点击移动子选项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在修改工具栏上单击移动命令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Move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7172" name="Picture 14">
            <a:extLst>
              <a:ext uri="{FF2B5EF4-FFF2-40B4-BE49-F238E27FC236}">
                <a16:creationId xmlns:a16="http://schemas.microsoft.com/office/drawing/2014/main" id="{5DDD5F5B-DE32-3DA5-A3B4-6E601D1A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6"/>
          <a:stretch>
            <a:fillRect/>
          </a:stretch>
        </p:blipFill>
        <p:spPr bwMode="auto">
          <a:xfrm>
            <a:off x="7464426" y="4179888"/>
            <a:ext cx="3603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CDDE97E8-5651-7043-F13F-6C502331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10.3.2.5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旋转</a:t>
            </a: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1003E40E-CB1D-C802-B0C0-30D09945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13100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在修改菜单下点击旋转子选项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修改工具栏上单击旋转命令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Rotate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RO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6" name="Picture 15">
            <a:extLst>
              <a:ext uri="{FF2B5EF4-FFF2-40B4-BE49-F238E27FC236}">
                <a16:creationId xmlns:a16="http://schemas.microsoft.com/office/drawing/2014/main" id="{1BEECCF1-0F46-AF13-9786-896370B4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117975"/>
            <a:ext cx="3603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6F8859BD-3073-068D-9534-E7A5EDF8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10.3.2.6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修剪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F8523811-807B-FCB9-42AE-69A5813C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13100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在修改菜单下点击修剪子选项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修改工具栏上单击修剪命令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Trim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0" name="Picture 15">
            <a:extLst>
              <a:ext uri="{FF2B5EF4-FFF2-40B4-BE49-F238E27FC236}">
                <a16:creationId xmlns:a16="http://schemas.microsoft.com/office/drawing/2014/main" id="{6C3843F6-AB9B-466D-FBE3-7DEE350E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94164"/>
            <a:ext cx="431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F25499A5-11EA-4A7F-1DC8-D85972030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28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10.3.2.7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延伸</a:t>
            </a: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6C9D4214-787E-CEF4-AC20-B0CE383B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13100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在修改菜单下点击延伸子选项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修改工具栏上单击延伸命令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Extend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Ex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4" name="Picture 12">
            <a:extLst>
              <a:ext uri="{FF2B5EF4-FFF2-40B4-BE49-F238E27FC236}">
                <a16:creationId xmlns:a16="http://schemas.microsoft.com/office/drawing/2014/main" id="{6D3848D9-8BC5-39E7-C47C-8B1E2834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149726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2CF8006C-C403-08A9-EF86-AE589F2F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10.3.2.8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缩放</a:t>
            </a:r>
          </a:p>
        </p:txBody>
      </p:sp>
      <p:sp>
        <p:nvSpPr>
          <p:cNvPr id="11267" name="Rectangle 14">
            <a:extLst>
              <a:ext uri="{FF2B5EF4-FFF2-40B4-BE49-F238E27FC236}">
                <a16:creationId xmlns:a16="http://schemas.microsoft.com/office/drawing/2014/main" id="{031467CD-6C48-516E-7AA1-81F2621A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213100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在修改菜单下点击缩放选项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修改工具栏上单击缩放命令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Scale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SC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8" name="Picture 16">
            <a:extLst>
              <a:ext uri="{FF2B5EF4-FFF2-40B4-BE49-F238E27FC236}">
                <a16:creationId xmlns:a16="http://schemas.microsoft.com/office/drawing/2014/main" id="{B53D49EC-00A0-AB65-76F8-B45A7926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149726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>
            <a:extLst>
              <a:ext uri="{FF2B5EF4-FFF2-40B4-BE49-F238E27FC236}">
                <a16:creationId xmlns:a16="http://schemas.microsoft.com/office/drawing/2014/main" id="{291780B8-6E44-B8F9-2F14-9FBCCD5E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10.3.2.9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拉伸</a:t>
            </a: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FA74B0CC-6E2E-4022-D820-86705815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在修改菜单下点击拉伸选项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修改工具栏上单击拉伸命令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Stretch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2" name="Picture 19">
            <a:extLst>
              <a:ext uri="{FF2B5EF4-FFF2-40B4-BE49-F238E27FC236}">
                <a16:creationId xmlns:a16="http://schemas.microsoft.com/office/drawing/2014/main" id="{A678175D-556F-B68A-46E4-A30D9EB4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76701"/>
            <a:ext cx="3333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>
            <a:extLst>
              <a:ext uri="{FF2B5EF4-FFF2-40B4-BE49-F238E27FC236}">
                <a16:creationId xmlns:a16="http://schemas.microsoft.com/office/drawing/2014/main" id="{9AC2CCB5-84F4-D4F5-8BE9-015FFA9E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0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10.3.2.10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偏移</a:t>
            </a:r>
          </a:p>
        </p:txBody>
      </p:sp>
      <p:sp>
        <p:nvSpPr>
          <p:cNvPr id="13315" name="Rectangle 14">
            <a:extLst>
              <a:ext uri="{FF2B5EF4-FFF2-40B4-BE49-F238E27FC236}">
                <a16:creationId xmlns:a16="http://schemas.microsoft.com/office/drawing/2014/main" id="{8E964424-3C9B-C55D-A011-FAF1226F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在修改菜单下点击偏移选项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修改工具栏上单击偏移命令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Offset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6" name="Picture 16">
            <a:extLst>
              <a:ext uri="{FF2B5EF4-FFF2-40B4-BE49-F238E27FC236}">
                <a16:creationId xmlns:a16="http://schemas.microsoft.com/office/drawing/2014/main" id="{B8EB65B6-269F-4CAC-3E5B-FD9BBFF1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76701"/>
            <a:ext cx="344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DD35BAF2-120F-B3EC-4648-9A3B73C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0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阵列</a:t>
            </a:r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id="{2EF1ECBD-2CB4-F58F-4A8A-347AF45C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在修改菜单下点击阵列选项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修改工具栏上单击阵列命令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Array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AR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14340" name="Picture 11">
            <a:extLst>
              <a:ext uri="{FF2B5EF4-FFF2-40B4-BE49-F238E27FC236}">
                <a16:creationId xmlns:a16="http://schemas.microsoft.com/office/drawing/2014/main" id="{D1F4D7E9-80AE-75E2-F1F4-3852A493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76701"/>
            <a:ext cx="344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432AE2C2-2D88-E940-5071-8068CE6B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07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 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基础界面及其基本操作</a:t>
            </a:r>
            <a:r>
              <a:rPr lang="zh-CN" altLang="en-US" sz="2400" dirty="0">
                <a:ea typeface="宋体" panose="02010600030101010101" pitchFamily="2" charset="-122"/>
              </a:rPr>
              <a:t>  </a:t>
            </a:r>
          </a:p>
        </p:txBody>
      </p:sp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FD30808F-4008-A5FA-28EF-E87E93764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26628"/>
              </p:ext>
            </p:extLst>
          </p:nvPr>
        </p:nvGraphicFramePr>
        <p:xfrm>
          <a:off x="2404896" y="1044566"/>
          <a:ext cx="7717674" cy="556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片" r:id="rId2" imgW="4257675" imgH="3067050" progId="Word.Picture.8">
                  <p:embed/>
                </p:oleObj>
              </mc:Choice>
              <mc:Fallback>
                <p:oleObj name="图片" r:id="rId2" imgW="4257675" imgH="3067050" progId="Word.Picture.8">
                  <p:embed/>
                  <p:pic>
                    <p:nvPicPr>
                      <p:cNvPr id="4098" name="Object 12">
                        <a:extLst>
                          <a:ext uri="{FF2B5EF4-FFF2-40B4-BE49-F238E27FC236}">
                            <a16:creationId xmlns:a16="http://schemas.microsoft.com/office/drawing/2014/main" id="{329CBD60-EDBB-5D4A-20AC-F8DE705FE4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896" y="1044566"/>
                        <a:ext cx="7717674" cy="5568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7C211623-7BE9-594D-E317-AA772145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镜像</a:t>
            </a:r>
          </a:p>
        </p:txBody>
      </p:sp>
      <p:sp>
        <p:nvSpPr>
          <p:cNvPr id="15363" name="Rectangle 15">
            <a:extLst>
              <a:ext uri="{FF2B5EF4-FFF2-40B4-BE49-F238E27FC236}">
                <a16:creationId xmlns:a16="http://schemas.microsoft.com/office/drawing/2014/main" id="{41FE4910-CE0D-D81C-A51B-650A9C15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在修改菜单下点击镜像选项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修改工具栏上单击镜像命令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Mirror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MI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4" name="Picture 17">
            <a:extLst>
              <a:ext uri="{FF2B5EF4-FFF2-40B4-BE49-F238E27FC236}">
                <a16:creationId xmlns:a16="http://schemas.microsoft.com/office/drawing/2014/main" id="{677F4679-D09E-0B88-3832-8F97E4C5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05263"/>
            <a:ext cx="365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2A408E1-F7C5-CBB8-4E42-506BF2D8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打断</a:t>
            </a:r>
          </a:p>
        </p:txBody>
      </p:sp>
      <p:sp>
        <p:nvSpPr>
          <p:cNvPr id="16387" name="Rectangle 8">
            <a:extLst>
              <a:ext uri="{FF2B5EF4-FFF2-40B4-BE49-F238E27FC236}">
                <a16:creationId xmlns:a16="http://schemas.microsoft.com/office/drawing/2014/main" id="{537A4A7C-B972-77D8-2BC9-4C6966A5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在修改菜单下点击打断选项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修改工具栏上单击打断命令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Break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BR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8" name="Picture 10">
            <a:extLst>
              <a:ext uri="{FF2B5EF4-FFF2-40B4-BE49-F238E27FC236}">
                <a16:creationId xmlns:a16="http://schemas.microsoft.com/office/drawing/2014/main" id="{F1CC52E9-FDE3-193F-AEDC-0A7B668B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76701"/>
            <a:ext cx="344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D0121A5-3BE7-7C71-94FF-B42B098B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10.3.2.14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倒直角 </a:t>
            </a:r>
          </a:p>
        </p:txBody>
      </p:sp>
      <p:sp>
        <p:nvSpPr>
          <p:cNvPr id="17411" name="Rectangle 14">
            <a:extLst>
              <a:ext uri="{FF2B5EF4-FFF2-40B4-BE49-F238E27FC236}">
                <a16:creationId xmlns:a16="http://schemas.microsoft.com/office/drawing/2014/main" id="{A9E02284-AF4B-2325-201F-541A13B2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在修改菜单下点击倒角选项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．在修改工具栏上单击倒角命令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Chamfer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CHA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2" name="Picture 16">
            <a:extLst>
              <a:ext uri="{FF2B5EF4-FFF2-40B4-BE49-F238E27FC236}">
                <a16:creationId xmlns:a16="http://schemas.microsoft.com/office/drawing/2014/main" id="{1EE1CFA5-2B73-955E-1EAE-AEBA66A5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76701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>
            <a:extLst>
              <a:ext uri="{FF2B5EF4-FFF2-40B4-BE49-F238E27FC236}">
                <a16:creationId xmlns:a16="http://schemas.microsoft.com/office/drawing/2014/main" id="{4D4E84D9-BC0E-7C60-4825-75DAB55B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37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10.3.2.15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倒圆角 </a:t>
            </a:r>
          </a:p>
        </p:txBody>
      </p:sp>
      <p:sp>
        <p:nvSpPr>
          <p:cNvPr id="18435" name="Rectangle 14">
            <a:extLst>
              <a:ext uri="{FF2B5EF4-FFF2-40B4-BE49-F238E27FC236}">
                <a16:creationId xmlns:a16="http://schemas.microsoft.com/office/drawing/2014/main" id="{65BB94E2-B23D-97C6-D017-AA73C00B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在修改菜单下点击圆角选项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．在修改工具栏上单击圆角命令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Fillet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6" name="Picture 16">
            <a:extLst>
              <a:ext uri="{FF2B5EF4-FFF2-40B4-BE49-F238E27FC236}">
                <a16:creationId xmlns:a16="http://schemas.microsoft.com/office/drawing/2014/main" id="{DAD0AF69-2FA4-4F0B-B95E-21D3F879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076701"/>
            <a:ext cx="3317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9B6D9BEF-46B5-998D-63D7-02A01940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37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10.3.2.16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分解 </a:t>
            </a: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BD51026B-B802-FD8C-6096-2D770B09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140075"/>
            <a:ext cx="7086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在修改菜单下点击分解选项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．在修改工具栏上单击分解命令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Explode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0" name="Picture 12">
            <a:extLst>
              <a:ext uri="{FF2B5EF4-FFF2-40B4-BE49-F238E27FC236}">
                <a16:creationId xmlns:a16="http://schemas.microsoft.com/office/drawing/2014/main" id="{29778050-D40A-9902-E775-EAB94378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090989"/>
            <a:ext cx="3603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C49CCD9D-8491-E064-9452-C7D46791EB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7281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10.3.3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图案填充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3" name="Rectangle 9">
            <a:extLst>
              <a:ext uri="{FF2B5EF4-FFF2-40B4-BE49-F238E27FC236}">
                <a16:creationId xmlns:a16="http://schemas.microsoft.com/office/drawing/2014/main" id="{ADDA9917-E782-2E4D-EC80-B246F50285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3" y="3571875"/>
            <a:ext cx="7416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 要重复绘制某些图案以填充图形中的一个区域从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而表达该区域的特征，这种填充操作称为图案填充。</a:t>
            </a:r>
            <a:endParaRPr lang="en-US" altLang="zh-CN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>
            <a:extLst>
              <a:ext uri="{FF2B5EF4-FFF2-40B4-BE49-F238E27FC236}">
                <a16:creationId xmlns:a16="http://schemas.microsoft.com/office/drawing/2014/main" id="{26C3A9C2-C84F-2A9B-E6A6-B21E97F2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49275"/>
            <a:ext cx="466725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F0CD9A8A-6235-A834-B81E-18B8CDFF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15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10.3.3.1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绘制方式 </a:t>
            </a:r>
          </a:p>
        </p:txBody>
      </p:sp>
      <p:sp>
        <p:nvSpPr>
          <p:cNvPr id="22531" name="Rectangle 11">
            <a:extLst>
              <a:ext uri="{FF2B5EF4-FFF2-40B4-BE49-F238E27FC236}">
                <a16:creationId xmlns:a16="http://schemas.microsoft.com/office/drawing/2014/main" id="{522B9D5F-042A-14CD-0FFD-A7C68A25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1770229"/>
            <a:ext cx="7086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ea typeface="宋体" panose="02010600030101010101" pitchFamily="2" charset="-122"/>
              </a:rPr>
              <a:t>直接在绘图工具栏上点击填充按钮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．在绘图菜单下单击填充命令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．键盘输入快捷键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2" name="Picture 13">
            <a:extLst>
              <a:ext uri="{FF2B5EF4-FFF2-40B4-BE49-F238E27FC236}">
                <a16:creationId xmlns:a16="http://schemas.microsoft.com/office/drawing/2014/main" id="{BD5FFCA9-7917-B853-8811-D8F7F3E4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4" y="2729037"/>
            <a:ext cx="304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4">
            <a:extLst>
              <a:ext uri="{FF2B5EF4-FFF2-40B4-BE49-F238E27FC236}">
                <a16:creationId xmlns:a16="http://schemas.microsoft.com/office/drawing/2014/main" id="{D828C84A-1B02-F6C8-8F53-7B091377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9071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10.3.3.2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填充选定对象的步骤 </a:t>
            </a:r>
          </a:p>
        </p:txBody>
      </p:sp>
      <p:sp>
        <p:nvSpPr>
          <p:cNvPr id="22534" name="Rectangle 15">
            <a:extLst>
              <a:ext uri="{FF2B5EF4-FFF2-40B4-BE49-F238E27FC236}">
                <a16:creationId xmlns:a16="http://schemas.microsoft.com/office/drawing/2014/main" id="{A2016930-90B2-51EB-28EF-89FE6A79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4438650"/>
            <a:ext cx="7559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．从命令栏中输入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，在其对话框中选择“选择对象”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ea typeface="宋体" panose="02010600030101010101" pitchFamily="2" charset="-122"/>
              </a:rPr>
              <a:t>指定要填充的对象，对象不必构成闭合边界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．确定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135A8B-9208-1827-02A2-963B6BD601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0802"/>
            <a:ext cx="7450137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10.4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文本标注  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70F0DA-B60B-C33E-EF36-56DE0C6F1E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420937"/>
            <a:ext cx="78486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文本是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图形最重要的组成部分之一，是图形的固有组成部分，它与其他图形元素紧密结合。图形中的文本多用于对图形进行简要的描述和注释，但文本也可以由描述、注释或其他说明图形的较长段落组成。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849D786-DB39-C012-CA55-E9C1F4BD20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22096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10.4.1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Text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命令标注文本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BCB973-FDDD-2B1A-0C8A-0386460940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35188" y="2492376"/>
            <a:ext cx="74168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Text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命令是最简单的文本输入和编辑格式，它允许用户逐一输入单行文本。该命令快速易用。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0C84883-9080-BF58-C367-32DFE098E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1065"/>
            <a:ext cx="7086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10.4.1.1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标注文本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A8B991B-56B4-7318-9654-83461BD0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149726"/>
            <a:ext cx="77771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ea typeface="宋体" panose="02010600030101010101" pitchFamily="2" charset="-122"/>
              </a:rPr>
              <a:t>在绘图菜单下点击文字子菜单中的单行文字选项。</a:t>
            </a:r>
            <a:r>
              <a:rPr lang="zh-CN" altLang="en-US" sz="3200">
                <a:ea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Text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C8BAA7-1B8A-1192-B517-468F99ED65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7812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10.1.3.1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标题栏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1699D-71F0-2F7C-3091-CCC2326CC5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566988" y="4222750"/>
            <a:ext cx="70866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标题栏位于界面的顶部，在标题栏左端显示本软件的名称以及正在编辑的文件名称</a:t>
            </a:r>
            <a:r>
              <a:rPr lang="zh-CN" altLang="en-US">
                <a:ea typeface="宋体" panose="02010600030101010101" pitchFamily="2" charset="-122"/>
              </a:rPr>
              <a:t>。  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E9F695AA-EB85-B294-8F12-1C865ED3E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997201"/>
            <a:ext cx="8137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042E9055-EC8B-D279-F932-7E698F07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069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10.4.1.2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标注控制码与特殊字符</a:t>
            </a:r>
            <a:r>
              <a:rPr lang="zh-CN" altLang="en-US" sz="2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075" name="Rectangle 19">
            <a:extLst>
              <a:ext uri="{FF2B5EF4-FFF2-40B4-BE49-F238E27FC236}">
                <a16:creationId xmlns:a16="http://schemas.microsoft.com/office/drawing/2014/main" id="{7513F763-1D8D-E33C-AADA-79E30EE9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355975"/>
            <a:ext cx="79914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在实际的工程绘图中，难免需要标注一些特殊字符。而这些字符不能够从键盘上直接输入，为此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提供各种控制码用来满足用户这一要求。控制码一般由两个百分号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(%%)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和一个字母组成。</a:t>
            </a:r>
            <a:endParaRPr lang="zh-CN" altLang="en-US" sz="32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FD24F5FA-C51D-346A-9C40-F853B45A05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992313" y="2630489"/>
            <a:ext cx="8496300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%%o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：可以通过该控制码添加文本的上划线。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%%u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：可以通过该控制码添加文本的下划线。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：可以利用该控制码在文本中添加“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°”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角度符号。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：可以利用该控制码在文本中添加“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±”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正负公差符号。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：可以利用该控制码在文本中添加“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Φ”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直径符号。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%%%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：可以利用该控制码在文本中添加“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%”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符号。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>
            <a:extLst>
              <a:ext uri="{FF2B5EF4-FFF2-40B4-BE49-F238E27FC236}">
                <a16:creationId xmlns:a16="http://schemas.microsoft.com/office/drawing/2014/main" id="{A04882C3-1E33-0205-5898-7DBE1075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449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10.4.2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Mtext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命令标注多行文本</a:t>
            </a:r>
            <a:r>
              <a:rPr lang="zh-CN" altLang="en-US" sz="240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5123" name="Rectangle 72">
            <a:extLst>
              <a:ext uri="{FF2B5EF4-FFF2-40B4-BE49-F238E27FC236}">
                <a16:creationId xmlns:a16="http://schemas.microsoft.com/office/drawing/2014/main" id="{D9E8128B-9B55-17A0-AD07-C0F55AC8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357563"/>
            <a:ext cx="7559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．在绘图菜单下点击文字子菜单中的多行文字选项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．在绘图工具栏上单击多行文字命令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Mtext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Picture 73">
            <a:extLst>
              <a:ext uri="{FF2B5EF4-FFF2-40B4-BE49-F238E27FC236}">
                <a16:creationId xmlns:a16="http://schemas.microsoft.com/office/drawing/2014/main" id="{52B7C715-F39D-58A4-BA9E-07A5C555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365625"/>
            <a:ext cx="3603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>
            <a:extLst>
              <a:ext uri="{FF2B5EF4-FFF2-40B4-BE49-F238E27FC236}">
                <a16:creationId xmlns:a16="http://schemas.microsoft.com/office/drawing/2014/main" id="{0934D1E8-C12E-D992-BCF1-63682A01E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138"/>
            <a:ext cx="7086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10.4.3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定义字体式样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6147" name="Rectangle 18">
            <a:extLst>
              <a:ext uri="{FF2B5EF4-FFF2-40B4-BE49-F238E27FC236}">
                <a16:creationId xmlns:a16="http://schemas.microsoft.com/office/drawing/2014/main" id="{92269CB0-9A89-E0CF-822F-9CE806B4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644900"/>
            <a:ext cx="75596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．在格式菜单下点击文字样式选项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Ddstyle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Style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9B8B1513-A60C-4275-E7C4-0CAC051B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054"/>
            <a:ext cx="7086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10.4.4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编辑文本</a:t>
            </a:r>
          </a:p>
        </p:txBody>
      </p:sp>
      <p:sp>
        <p:nvSpPr>
          <p:cNvPr id="7171" name="Rectangle 17">
            <a:extLst>
              <a:ext uri="{FF2B5EF4-FFF2-40B4-BE49-F238E27FC236}">
                <a16:creationId xmlns:a16="http://schemas.microsoft.com/office/drawing/2014/main" id="{C151E67C-4FDC-6748-AE51-A5759E4D8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3355975"/>
            <a:ext cx="8137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启动方式：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．“绘图”菜单→“对象”→“文字”→“编辑”选项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．在文字工具栏上单击编辑文字命令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Ddedit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2" name="Picture 18">
            <a:extLst>
              <a:ext uri="{FF2B5EF4-FFF2-40B4-BE49-F238E27FC236}">
                <a16:creationId xmlns:a16="http://schemas.microsoft.com/office/drawing/2014/main" id="{65FA5B8B-8F93-EA40-F03A-42511A51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292601"/>
            <a:ext cx="3444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6C52DB-6938-E0C9-E855-E7E2DD9233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0802"/>
            <a:ext cx="7450137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尺寸标注 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EA3A0A-841A-169E-4694-DA6DBB3500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709068"/>
            <a:ext cx="78486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本章主要讲尺寸标注显示了对象的测量值、对象之间的距离、角度或特征距指定点的距离等，是绘制图形必不可少的一部分。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96EC9A-EBA3-106E-955C-056C628BD2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尺寸标注的规则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FC71C6-35CF-6136-9600-9A00A8B729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3" y="2636838"/>
            <a:ext cx="741680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．物体的真实大小应以图样上所标注的尺寸数值为依据，与图形的大小及绘图的准确度无关。</a:t>
            </a:r>
          </a:p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．图样中的尺寸以毫米为单位时，不需要标注计量单位的代号或名称。</a:t>
            </a:r>
          </a:p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．图样中所标注的尺寸为该图样所表示的物体的最后完工尺寸，否则应另加说明。</a:t>
            </a:r>
          </a:p>
          <a:p>
            <a:pPr eaLnBrk="1" hangingPunct="1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．物体的每一尺寸，一般只标注一次，并应标注在最后反映该机构最清晰的图形上。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07B29A59-2A10-14FD-6A5C-A4E1AFBF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10.5.2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创建与设置标注的样式   </a:t>
            </a:r>
          </a:p>
        </p:txBody>
      </p:sp>
      <p:sp>
        <p:nvSpPr>
          <p:cNvPr id="3075" name="Rectangle 19">
            <a:extLst>
              <a:ext uri="{FF2B5EF4-FFF2-40B4-BE49-F238E27FC236}">
                <a16:creationId xmlns:a16="http://schemas.microsoft.com/office/drawing/2014/main" id="{D04642F2-8928-2114-ECE2-7F921D73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3284539"/>
            <a:ext cx="7416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打开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标注样式管理器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对话框的方法：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．单击标注工具栏上的   标注样式按钮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．点击格式菜单下标注样式命令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输入快捷键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并确定或按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Ctrl+M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6" name="Picture 20" descr="syy">
            <a:extLst>
              <a:ext uri="{FF2B5EF4-FFF2-40B4-BE49-F238E27FC236}">
                <a16:creationId xmlns:a16="http://schemas.microsoft.com/office/drawing/2014/main" id="{D1F867F9-081A-808E-4C3E-1D9EF783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717925"/>
            <a:ext cx="384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0">
            <a:extLst>
              <a:ext uri="{FF2B5EF4-FFF2-40B4-BE49-F238E27FC236}">
                <a16:creationId xmlns:a16="http://schemas.microsoft.com/office/drawing/2014/main" id="{FE65F0CC-3228-339B-68A1-33FED0BD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416051"/>
            <a:ext cx="58324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>
            <a:extLst>
              <a:ext uri="{FF2B5EF4-FFF2-40B4-BE49-F238E27FC236}">
                <a16:creationId xmlns:a16="http://schemas.microsoft.com/office/drawing/2014/main" id="{454B0323-A91D-08E8-A3B2-AE77141B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491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尺寸标注的类型    </a:t>
            </a:r>
          </a:p>
        </p:txBody>
      </p:sp>
      <p:sp>
        <p:nvSpPr>
          <p:cNvPr id="5123" name="Rectangle 21">
            <a:extLst>
              <a:ext uri="{FF2B5EF4-FFF2-40B4-BE49-F238E27FC236}">
                <a16:creationId xmlns:a16="http://schemas.microsoft.com/office/drawing/2014/main" id="{657C97A2-E998-7D36-38A3-9A5E7C5F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5089"/>
            <a:ext cx="328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5124" name="Object 20">
            <a:extLst>
              <a:ext uri="{FF2B5EF4-FFF2-40B4-BE49-F238E27FC236}">
                <a16:creationId xmlns:a16="http://schemas.microsoft.com/office/drawing/2014/main" id="{A0E2BEBD-8C31-3FD3-BBB7-50643CEEDA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3076576"/>
          <a:ext cx="7562850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片" r:id="rId2" imgW="3686175" imgH="1162050" progId="Word.Picture.8">
                  <p:embed/>
                </p:oleObj>
              </mc:Choice>
              <mc:Fallback>
                <p:oleObj name="图片" r:id="rId2" imgW="3686175" imgH="1162050" progId="Word.Picture.8">
                  <p:embed/>
                  <p:pic>
                    <p:nvPicPr>
                      <p:cNvPr id="5124" name="Object 20">
                        <a:extLst>
                          <a:ext uri="{FF2B5EF4-FFF2-40B4-BE49-F238E27FC236}">
                            <a16:creationId xmlns:a16="http://schemas.microsoft.com/office/drawing/2014/main" id="{A0E2BEBD-8C31-3FD3-BBB7-50643CEED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076576"/>
                        <a:ext cx="7562850" cy="208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22">
            <a:extLst>
              <a:ext uri="{FF2B5EF4-FFF2-40B4-BE49-F238E27FC236}">
                <a16:creationId xmlns:a16="http://schemas.microsoft.com/office/drawing/2014/main" id="{259A5B7B-51BD-5D7C-E712-BE928396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5356225"/>
            <a:ext cx="1517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尺寸标注工具栏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01C34470-D0BC-E7E0-9E4A-00982F61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8943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下拉菜单栏  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C6854BD1-8381-F1B4-298B-0012526A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68" y="2133600"/>
            <a:ext cx="7561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菜单栏由文件（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）、编辑（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）、视图（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）、插入（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）、格式（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）、工具（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）、绘图（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）、标注（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）、修改（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）、参数（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）、窗口（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）和帮助（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）共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个主菜单构成，每个主菜单下又包含了子菜单，而子菜单还包括下一级菜单。菜单几乎包括了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所有命令，用户可以完全通过菜单来绘图。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28932B1D-04F2-FA6F-68EA-A7A857B7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251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对齐标注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8648BC22-BCC0-CAD0-91FB-157870F31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924176"/>
            <a:ext cx="7086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标注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菜单中单击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对齐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或单击标注工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具栏中的</a:t>
            </a: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指定物体，在指定尺寸位置之前，可以编辑文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字或修改文字角度</a:t>
            </a: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指定尺寸线的位置</a:t>
            </a:r>
          </a:p>
        </p:txBody>
      </p:sp>
      <p:pic>
        <p:nvPicPr>
          <p:cNvPr id="6148" name="Picture 16">
            <a:extLst>
              <a:ext uri="{FF2B5EF4-FFF2-40B4-BE49-F238E27FC236}">
                <a16:creationId xmlns:a16="http://schemas.microsoft.com/office/drawing/2014/main" id="{53EB0D88-154B-1DE1-0AB1-7C1945DF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822701"/>
            <a:ext cx="431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>
            <a:extLst>
              <a:ext uri="{FF2B5EF4-FFF2-40B4-BE49-F238E27FC236}">
                <a16:creationId xmlns:a16="http://schemas.microsoft.com/office/drawing/2014/main" id="{2BB83C61-32D1-F10C-7747-3AD82C7F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811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10.5.3.2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基线标注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7171" name="Rectangle 16">
            <a:extLst>
              <a:ext uri="{FF2B5EF4-FFF2-40B4-BE49-F238E27FC236}">
                <a16:creationId xmlns:a16="http://schemas.microsoft.com/office/drawing/2014/main" id="{5C070527-1D16-AC19-3595-539B8315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708276"/>
            <a:ext cx="79914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在标注菜单中选择基线或单击标注工具栏中的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．对象捕捉选择第二条尺寸界线原点，或按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键选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择任意标注作为基准标注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．使用对象捕捉指定下一个尺寸界线原点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．根据需要可继续选择尺寸界线原点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．按两次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键结束命令</a:t>
            </a:r>
          </a:p>
        </p:txBody>
      </p:sp>
      <p:pic>
        <p:nvPicPr>
          <p:cNvPr id="7172" name="Picture 18">
            <a:extLst>
              <a:ext uri="{FF2B5EF4-FFF2-40B4-BE49-F238E27FC236}">
                <a16:creationId xmlns:a16="http://schemas.microsoft.com/office/drawing/2014/main" id="{5AF29C80-C5C9-0C0A-0770-FB71AEE5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141664"/>
            <a:ext cx="431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C5ADBC49-33F2-6E41-AE02-1469289F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连续标注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8195" name="Rectangle 17">
            <a:extLst>
              <a:ext uri="{FF2B5EF4-FFF2-40B4-BE49-F238E27FC236}">
                <a16:creationId xmlns:a16="http://schemas.microsoft.com/office/drawing/2014/main" id="{A8C82BE0-A65F-456D-115C-7CDA000A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282951"/>
            <a:ext cx="79914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在标注菜单中选择连续或单击标注工具栏中的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．使用对象捕捉指定其他尺寸界线原点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．按两次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键结束命令</a:t>
            </a:r>
          </a:p>
        </p:txBody>
      </p:sp>
      <p:pic>
        <p:nvPicPr>
          <p:cNvPr id="8196" name="Picture 19">
            <a:extLst>
              <a:ext uri="{FF2B5EF4-FFF2-40B4-BE49-F238E27FC236}">
                <a16:creationId xmlns:a16="http://schemas.microsoft.com/office/drawing/2014/main" id="{A1118A87-3F04-1991-810C-AD07C4F9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3816351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310E6EE7-82F0-5AA5-E7E6-84132ABE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112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10.5.3.4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直径标注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9219" name="Rectangle 17">
            <a:extLst>
              <a:ext uri="{FF2B5EF4-FFF2-40B4-BE49-F238E27FC236}">
                <a16:creationId xmlns:a16="http://schemas.microsoft.com/office/drawing/2014/main" id="{59F6804E-DBCA-E8D3-6D83-2456CB3C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140075"/>
            <a:ext cx="79914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在标注菜单中选择直径或单击标注工具栏中的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．选择要标注的圆或圆弧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．根据需要输入选项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．指定引线的位置</a:t>
            </a:r>
          </a:p>
        </p:txBody>
      </p:sp>
      <p:pic>
        <p:nvPicPr>
          <p:cNvPr id="9220" name="Picture 19">
            <a:extLst>
              <a:ext uri="{FF2B5EF4-FFF2-40B4-BE49-F238E27FC236}">
                <a16:creationId xmlns:a16="http://schemas.microsoft.com/office/drawing/2014/main" id="{59E50030-C989-3569-DC0D-51AFEB04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644901"/>
            <a:ext cx="344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FF06CB8B-7EC3-70F0-5C5F-0773BD2E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23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10.5.3.5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半径标注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D5DBC42F-061E-9226-3322-18F8223B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068638"/>
            <a:ext cx="7991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在标注菜单中选择半径或单击标注工具栏中的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．选择要标注的圆弧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．根据需要输入选项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．指定引线的位置</a:t>
            </a:r>
          </a:p>
        </p:txBody>
      </p:sp>
      <p:pic>
        <p:nvPicPr>
          <p:cNvPr id="10244" name="Picture 16">
            <a:extLst>
              <a:ext uri="{FF2B5EF4-FFF2-40B4-BE49-F238E27FC236}">
                <a16:creationId xmlns:a16="http://schemas.microsoft.com/office/drawing/2014/main" id="{4593BE9D-0536-AAF8-700A-F7E0774D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573463"/>
            <a:ext cx="3444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>
            <a:extLst>
              <a:ext uri="{FF2B5EF4-FFF2-40B4-BE49-F238E27FC236}">
                <a16:creationId xmlns:a16="http://schemas.microsoft.com/office/drawing/2014/main" id="{E7B70035-D599-03AC-040A-DE639D1B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10.5.3.6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角度标注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1267" name="Rectangle 18">
            <a:extLst>
              <a:ext uri="{FF2B5EF4-FFF2-40B4-BE49-F238E27FC236}">
                <a16:creationId xmlns:a16="http://schemas.microsoft.com/office/drawing/2014/main" id="{E9E2FE99-AAE5-8FD4-FBC6-852A1771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924176"/>
            <a:ext cx="79914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在标注菜单中选择角度或单击标注工具栏中的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要标注圆，请在角的第一端点选择圆，然后指定角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的第二端点；要标注其他对象，请选择第一条直线，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然后选择第二条直线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编辑标注文字内容</a:t>
            </a:r>
          </a:p>
        </p:txBody>
      </p:sp>
      <p:pic>
        <p:nvPicPr>
          <p:cNvPr id="11268" name="Picture 20">
            <a:extLst>
              <a:ext uri="{FF2B5EF4-FFF2-40B4-BE49-F238E27FC236}">
                <a16:creationId xmlns:a16="http://schemas.microsoft.com/office/drawing/2014/main" id="{B00BF521-F00E-8998-A6D6-D28A92CF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429001"/>
            <a:ext cx="304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>
            <a:extLst>
              <a:ext uri="{FF2B5EF4-FFF2-40B4-BE49-F238E27FC236}">
                <a16:creationId xmlns:a16="http://schemas.microsoft.com/office/drawing/2014/main" id="{A1821295-573C-7246-C25C-EF7706278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928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10.5.3.7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引线标注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2291" name="Rectangle 21">
            <a:extLst>
              <a:ext uri="{FF2B5EF4-FFF2-40B4-BE49-F238E27FC236}">
                <a16:creationId xmlns:a16="http://schemas.microsoft.com/office/drawing/2014/main" id="{1611E8AC-C4CF-C433-9AA8-3C759549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2492375"/>
            <a:ext cx="8569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创建步骤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．在标注菜单中选择引线或单击标注工具栏中的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．要按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键显示“引线设置”对话框并进行以下选择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．指定引线的“第一个”引线点和“下一个”引线点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．按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键结束选择引线点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．指定文字宽度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．输入该行文字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．按两次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ENTER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键结束命令 </a:t>
            </a:r>
          </a:p>
        </p:txBody>
      </p:sp>
      <p:pic>
        <p:nvPicPr>
          <p:cNvPr id="12292" name="Picture 23">
            <a:extLst>
              <a:ext uri="{FF2B5EF4-FFF2-40B4-BE49-F238E27FC236}">
                <a16:creationId xmlns:a16="http://schemas.microsoft.com/office/drawing/2014/main" id="{0A92DA39-ADCF-98AF-7BF9-25710603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2997201"/>
            <a:ext cx="3286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>
            <a:extLst>
              <a:ext uri="{FF2B5EF4-FFF2-40B4-BE49-F238E27FC236}">
                <a16:creationId xmlns:a16="http://schemas.microsoft.com/office/drawing/2014/main" id="{6CB1D125-085C-70B3-DA55-7A3F68A7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029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10.5.3.8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形位公差标注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graphicFrame>
        <p:nvGraphicFramePr>
          <p:cNvPr id="13315" name="Object 20">
            <a:extLst>
              <a:ext uri="{FF2B5EF4-FFF2-40B4-BE49-F238E27FC236}">
                <a16:creationId xmlns:a16="http://schemas.microsoft.com/office/drawing/2014/main" id="{9D6FB2C8-E60E-BC53-370E-7902E4753DA0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3009901" y="2716213"/>
          <a:ext cx="5953125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片" r:id="rId2" imgW="3857625" imgH="2047875" progId="Word.Picture.8">
                  <p:embed/>
                </p:oleObj>
              </mc:Choice>
              <mc:Fallback>
                <p:oleObj name="图片" r:id="rId2" imgW="3857625" imgH="2047875" progId="Word.Picture.8">
                  <p:embed/>
                  <p:pic>
                    <p:nvPicPr>
                      <p:cNvPr id="13315" name="Object 20">
                        <a:extLst>
                          <a:ext uri="{FF2B5EF4-FFF2-40B4-BE49-F238E27FC236}">
                            <a16:creationId xmlns:a16="http://schemas.microsoft.com/office/drawing/2014/main" id="{9D6FB2C8-E60E-BC53-370E-7902E4753DA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1" y="2716213"/>
                        <a:ext cx="5953125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0CB06468-2DCE-8BE7-A59C-15EFF8B5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773238"/>
            <a:ext cx="85693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特征控制框至少包含几何特征符号和公差值两部分，各项意义如下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几何特征：用于表明位置、同心度或共轴性、对称性、平行性、垂直性、角度、圆柱度、平面度、圆度、直线度等。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直径：用于指定一个圆形的公差带、并放于公差值前。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公差值：用于指定特征的整体公差的数值。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包容条件：仅适用于圆柱面或两平行平面这类的单一要素。采用包容要求时，应在线性尺寸的极限偏差或公差代号之后加注符号     。</a:t>
            </a:r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基准：特征控制框中的公差值，最多可跟随三个可选的基准参照字母及其修饰符号。</a:t>
            </a:r>
          </a:p>
        </p:txBody>
      </p:sp>
      <p:pic>
        <p:nvPicPr>
          <p:cNvPr id="14339" name="Picture 13">
            <a:extLst>
              <a:ext uri="{FF2B5EF4-FFF2-40B4-BE49-F238E27FC236}">
                <a16:creationId xmlns:a16="http://schemas.microsoft.com/office/drawing/2014/main" id="{591616EC-68B0-3DA3-CCD0-D6BCBD22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013326"/>
            <a:ext cx="431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EA0DC1-33CC-2473-1795-7ED7B004FA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785"/>
            <a:ext cx="7450138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图层与图块的应用  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27D6D1-BBB8-E811-577E-3054E39BE1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71700" y="2205037"/>
            <a:ext cx="78486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为了方便管理图形，在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中提供了图层工具。图层相当于一层“透明纸”，可以在上面绘制图形，将纸一层层重叠起来构成最终的图形。在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中，图层的功能和用途要比“透明纸”强大得多，用户可以根据需要创建很多图层，将相关的图形对象放在同一层上，以此来管理图形对象。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C01C3AD5-9F63-8F26-E944-26F22611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98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10.1.3.3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工具栏</a:t>
            </a:r>
            <a:r>
              <a:rPr lang="zh-CN" altLang="en-US" sz="2400" dirty="0"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43EB5588-3645-F431-2CA4-E5058E56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01118"/>
            <a:ext cx="70866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多个工具栏，每个工具栏代表一类操作命令，利用工具栏按钮可以完成绝大部份的绘图操作。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1DB949BC-0F8A-F6BA-E745-C0268C1BFC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08214" y="2349501"/>
            <a:ext cx="799147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此外，用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画图最大优点就是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具有库的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功能且能重复使用图形的部件。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用户定义块的优点如下：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．能建立块的完整的库，用户可以反复使用它们，以得到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重复的零件。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．使用块和嵌套是把“碎片”建成更大的图形的好方法。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．几个重复的块与相同实体的副本相比，需要的空间更少。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E8341BEC-967C-3BA2-A06B-A1331547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7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10.6.1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图层的应用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3075" name="Rectangle 19">
            <a:extLst>
              <a:ext uri="{FF2B5EF4-FFF2-40B4-BE49-F238E27FC236}">
                <a16:creationId xmlns:a16="http://schemas.microsoft.com/office/drawing/2014/main" id="{897BA865-19BB-4BE8-BA13-25D5AD6A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284539"/>
            <a:ext cx="79200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  图层相当于图纸绘图中使用的重叠图纸，创建和命令图层，并为这些图层指定通用特性。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  图层是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AutoCAD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提供的一个管理图形对象的工具，用户可以根据图层对图形几何对象、文字、标注等进行归类处理，使用图层来管理它们，不仅能使图形的各种信息清晰、有序，便于观察，而且也会给图形的编辑、修改和输出带来很大的方便。</a:t>
            </a:r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6" name="Rectangle 21">
            <a:extLst>
              <a:ext uri="{FF2B5EF4-FFF2-40B4-BE49-F238E27FC236}">
                <a16:creationId xmlns:a16="http://schemas.microsoft.com/office/drawing/2014/main" id="{D5C2D8B2-9B55-E056-222A-C7ABA49F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10.6.1.1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图层概论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1">
            <a:extLst>
              <a:ext uri="{FF2B5EF4-FFF2-40B4-BE49-F238E27FC236}">
                <a16:creationId xmlns:a16="http://schemas.microsoft.com/office/drawing/2014/main" id="{CB6E19D0-804E-A680-E35F-F3042E1D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9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10.6.1.2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打开图层特性管理器方法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4099" name="Rectangle 72">
            <a:extLst>
              <a:ext uri="{FF2B5EF4-FFF2-40B4-BE49-F238E27FC236}">
                <a16:creationId xmlns:a16="http://schemas.microsoft.com/office/drawing/2014/main" id="{DF6A7899-4B66-B63E-83FF-0F1C6DF1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429000"/>
            <a:ext cx="7086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点击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图层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工具栏中的     按钮 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快捷键为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 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0" name="Picture 74">
            <a:extLst>
              <a:ext uri="{FF2B5EF4-FFF2-40B4-BE49-F238E27FC236}">
                <a16:creationId xmlns:a16="http://schemas.microsoft.com/office/drawing/2014/main" id="{F44FA914-6207-77ED-6E11-815C4ECF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860801"/>
            <a:ext cx="3444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>
            <a:extLst>
              <a:ext uri="{FF2B5EF4-FFF2-40B4-BE49-F238E27FC236}">
                <a16:creationId xmlns:a16="http://schemas.microsoft.com/office/drawing/2014/main" id="{1430AE4C-7416-9D91-9F76-29065F3A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628775"/>
            <a:ext cx="784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>
            <a:extLst>
              <a:ext uri="{FF2B5EF4-FFF2-40B4-BE49-F238E27FC236}">
                <a16:creationId xmlns:a16="http://schemas.microsoft.com/office/drawing/2014/main" id="{4833A935-16E6-38EC-CCF8-1FE2617A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364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10.6.1.3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图形转移图层方法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47" name="Rectangle 18">
            <a:extLst>
              <a:ext uri="{FF2B5EF4-FFF2-40B4-BE49-F238E27FC236}">
                <a16:creationId xmlns:a16="http://schemas.microsoft.com/office/drawing/2014/main" id="{FAFF5B99-A7C8-C378-9E3F-AB6493F7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852738"/>
            <a:ext cx="70866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选中图形。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右击空白处弹出特性对话框。</a:t>
            </a: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在特性对话框中图层列表选所需图层。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．关闭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对话框。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>
            <a:extLst>
              <a:ext uri="{FF2B5EF4-FFF2-40B4-BE49-F238E27FC236}">
                <a16:creationId xmlns:a16="http://schemas.microsoft.com/office/drawing/2014/main" id="{9A6C91A4-BF9F-352A-9EAA-8BC5916B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0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10.6.2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块的应用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7171" name="Rectangle 20">
            <a:extLst>
              <a:ext uri="{FF2B5EF4-FFF2-40B4-BE49-F238E27FC236}">
                <a16:creationId xmlns:a16="http://schemas.microsoft.com/office/drawing/2014/main" id="{C3C7DDAA-35B5-967B-35E4-9622442A8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429001"/>
            <a:ext cx="8064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  块是用一个名字标识的一组实体。也就是说，这一组实体能放进一张图纸中，可以进行任意比例的转换、旋转并放置在图形中的任意地方。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           块可以看作是单个实体，用户可像编辑单个实体那样编辑块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。</a:t>
            </a:r>
            <a:endParaRPr lang="en-US" altLang="zh-CN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172" name="Rectangle 21">
            <a:extLst>
              <a:ext uri="{FF2B5EF4-FFF2-40B4-BE49-F238E27FC236}">
                <a16:creationId xmlns:a16="http://schemas.microsoft.com/office/drawing/2014/main" id="{24F8D7F1-95EC-4DF9-D5A0-36D9E24B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0706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10.6.2.1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定义块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>
            <a:extLst>
              <a:ext uri="{FF2B5EF4-FFF2-40B4-BE49-F238E27FC236}">
                <a16:creationId xmlns:a16="http://schemas.microsoft.com/office/drawing/2014/main" id="{94981279-E628-238B-6ADD-AE15EC23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412876"/>
            <a:ext cx="58324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>
            <a:extLst>
              <a:ext uri="{FF2B5EF4-FFF2-40B4-BE49-F238E27FC236}">
                <a16:creationId xmlns:a16="http://schemas.microsoft.com/office/drawing/2014/main" id="{81155AF1-97B7-3217-3536-9F995952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2997201"/>
            <a:ext cx="7164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启动方式 ：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绘图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菜单→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块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→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创建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．在绘图工具栏上单击创建块按钮</a:t>
            </a:r>
          </a:p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．键盘输入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Block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 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19" name="Picture 23">
            <a:extLst>
              <a:ext uri="{FF2B5EF4-FFF2-40B4-BE49-F238E27FC236}">
                <a16:creationId xmlns:a16="http://schemas.microsoft.com/office/drawing/2014/main" id="{939DD24C-0BBB-7102-2874-BD35DB27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948114"/>
            <a:ext cx="3603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391685B4-3765-A945-F3AD-9DA7F571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28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10.6.2.2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用块创建图形文件</a:t>
            </a: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8D5B0821-664E-951B-1B03-E4A01BE8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140076"/>
            <a:ext cx="82073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99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AutoCAD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提供另外一个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Wblock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命令，用户可以利用它来满足这一需求。即把所选取的图形定义为块，然后把它作为一个独立图形写入磁盘中。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用户利用对话框创建块文件时，首先选取要定义的实体，然后再启动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Wblock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命令，即在“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Command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：”提示下输入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Wblock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并回车。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>
            <a:extLst>
              <a:ext uri="{FF2B5EF4-FFF2-40B4-BE49-F238E27FC236}">
                <a16:creationId xmlns:a16="http://schemas.microsoft.com/office/drawing/2014/main" id="{0D04B127-DC18-C1E4-CF47-8756E3C0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25539"/>
            <a:ext cx="45021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4535</Words>
  <Application>Microsoft Office PowerPoint</Application>
  <PresentationFormat>宽屏</PresentationFormat>
  <Paragraphs>419</Paragraphs>
  <Slides>102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102</vt:i4>
      </vt:variant>
    </vt:vector>
  </HeadingPairs>
  <TitlesOfParts>
    <vt:vector size="110" baseType="lpstr">
      <vt:lpstr>方正舒体</vt:lpstr>
      <vt:lpstr>宋体</vt:lpstr>
      <vt:lpstr>Arial</vt:lpstr>
      <vt:lpstr>Franklin Gothic Book</vt:lpstr>
      <vt:lpstr>Helvetica</vt:lpstr>
      <vt:lpstr>Office Theme</vt:lpstr>
      <vt:lpstr>图片</vt:lpstr>
      <vt:lpstr>位图图像</vt:lpstr>
      <vt:lpstr>计算机绘图基础</vt:lpstr>
      <vt:lpstr>PowerPoint 演示文稿</vt:lpstr>
      <vt:lpstr>PowerPoint 演示文稿</vt:lpstr>
      <vt:lpstr>PowerPoint 演示文稿</vt:lpstr>
      <vt:lpstr>10.1.2 AutoCAD软件的特点 </vt:lpstr>
      <vt:lpstr>PowerPoint 演示文稿</vt:lpstr>
      <vt:lpstr>10.1.3.1 标题栏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10.1.4 图形文件管理  </vt:lpstr>
      <vt:lpstr>PowerPoint 演示文稿</vt:lpstr>
      <vt:lpstr>PowerPoint 演示文稿</vt:lpstr>
      <vt:lpstr>10.1.5 使用命令与系统变量   </vt:lpstr>
      <vt:lpstr>PowerPoint 演示文稿</vt:lpstr>
      <vt:lpstr>10.1.6 设置绘图环境    </vt:lpstr>
      <vt:lpstr>PowerPoint 演示文稿</vt:lpstr>
      <vt:lpstr>PowerPoint 演示文稿</vt:lpstr>
      <vt:lpstr>10.1.7 辅助绘图     </vt:lpstr>
      <vt:lpstr>PowerPoint 演示文稿</vt:lpstr>
      <vt:lpstr>PowerPoint 演示文稿</vt:lpstr>
      <vt:lpstr>PowerPoint 演示文稿</vt:lpstr>
      <vt:lpstr>10.2 常用绘图方法 </vt:lpstr>
      <vt:lpstr>10.2.1 绘图菜单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 二维图形的编辑  </vt:lpstr>
      <vt:lpstr>10.3.1 对象选择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10.3.3 图案填充 </vt:lpstr>
      <vt:lpstr>PowerPoint 演示文稿</vt:lpstr>
      <vt:lpstr>PowerPoint 演示文稿</vt:lpstr>
      <vt:lpstr>10.4 文本标注   </vt:lpstr>
      <vt:lpstr>10.4.1 用Text命令标注文本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10.5 尺寸标注  </vt:lpstr>
      <vt:lpstr>10.5.1 尺寸标注的规则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10.6 图层与图块的应用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32</cp:revision>
  <dcterms:created xsi:type="dcterms:W3CDTF">2023-03-30T12:50:00Z</dcterms:created>
  <dcterms:modified xsi:type="dcterms:W3CDTF">2024-04-22T15:28:51Z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